
<file path=[Content_Types].xml><?xml version="1.0" encoding="utf-8"?>
<Types xmlns="http://schemas.openxmlformats.org/package/2006/content-types">
  <Default Extension="png" ContentType="image/png"/>
  <Default Extension="jpeg" ContentType="image/jpeg"/>
  <Default Extension="mov" ContentType="video/quicktime"/>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97" r:id="rId3"/>
    <p:sldId id="308" r:id="rId4"/>
    <p:sldId id="309" r:id="rId5"/>
    <p:sldId id="310" r:id="rId6"/>
    <p:sldId id="311" r:id="rId7"/>
    <p:sldId id="343" r:id="rId8"/>
    <p:sldId id="344" r:id="rId9"/>
    <p:sldId id="345" r:id="rId10"/>
    <p:sldId id="346" r:id="rId11"/>
    <p:sldId id="312" r:id="rId12"/>
    <p:sldId id="313" r:id="rId13"/>
    <p:sldId id="331" r:id="rId14"/>
    <p:sldId id="332" r:id="rId15"/>
    <p:sldId id="333" r:id="rId16"/>
    <p:sldId id="334" r:id="rId17"/>
    <p:sldId id="335" r:id="rId18"/>
    <p:sldId id="336" r:id="rId19"/>
    <p:sldId id="337" r:id="rId20"/>
    <p:sldId id="338" r:id="rId21"/>
    <p:sldId id="339" r:id="rId22"/>
    <p:sldId id="340" r:id="rId23"/>
    <p:sldId id="298" r:id="rId24"/>
    <p:sldId id="299" r:id="rId25"/>
    <p:sldId id="300" r:id="rId26"/>
    <p:sldId id="301" r:id="rId27"/>
    <p:sldId id="302" r:id="rId28"/>
    <p:sldId id="330" r:id="rId29"/>
    <p:sldId id="304" r:id="rId30"/>
    <p:sldId id="305" r:id="rId31"/>
    <p:sldId id="306" r:id="rId32"/>
    <p:sldId id="307"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28" r:id="rId46"/>
    <p:sldId id="342" r:id="rId47"/>
    <p:sldId id="341" r:id="rId48"/>
    <p:sldId id="329" r:id="rId49"/>
    <p:sldId id="269" r:id="rId50"/>
    <p:sldId id="27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10227B-407A-4D9D-B092-63772B2AF53A}" type="datetimeFigureOut">
              <a:rPr lang="en-US" smtClean="0"/>
              <a:t>11/23/2015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4D9FF8-6A8A-437F-A1A7-B3D7E272EC9D}" type="slidenum">
              <a:rPr lang="en-US" smtClean="0"/>
              <a:t>‹#›</a:t>
            </a:fld>
            <a:endParaRPr lang="en-US"/>
          </a:p>
        </p:txBody>
      </p:sp>
    </p:spTree>
    <p:extLst>
      <p:ext uri="{BB962C8B-B14F-4D97-AF65-F5344CB8AC3E}">
        <p14:creationId xmlns:p14="http://schemas.microsoft.com/office/powerpoint/2010/main" val="1502963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livepage.apple.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livepage.apple.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livepage.apple.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livepage.apple.c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D9FF8-6A8A-437F-A1A7-B3D7E272EC9D}" type="slidenum">
              <a:rPr lang="en-US" smtClean="0"/>
              <a:t>1</a:t>
            </a:fld>
            <a:endParaRPr lang="en-US"/>
          </a:p>
        </p:txBody>
      </p:sp>
    </p:spTree>
    <p:extLst>
      <p:ext uri="{BB962C8B-B14F-4D97-AF65-F5344CB8AC3E}">
        <p14:creationId xmlns:p14="http://schemas.microsoft.com/office/powerpoint/2010/main" val="4208625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E931CB3-2327-4899-B0A1-6AF6EE4DE251}" type="slidenum">
              <a:rPr lang="en-US" altLang="en-US" smtClean="0">
                <a:latin typeface="Times New Roman" pitchFamily="18" charset="0"/>
              </a:rPr>
              <a:pPr eaLnBrk="1" hangingPunct="1">
                <a:spcBef>
                  <a:spcPct val="0"/>
                </a:spcBef>
              </a:pPr>
              <a:t>10</a:t>
            </a:fld>
            <a:endParaRPr lang="en-US" altLang="en-US" smtClean="0">
              <a:latin typeface="Times New Roman" pitchFamily="18" charset="0"/>
            </a:endParaRPr>
          </a:p>
        </p:txBody>
      </p:sp>
    </p:spTree>
    <p:extLst>
      <p:ext uri="{BB962C8B-B14F-4D97-AF65-F5344CB8AC3E}">
        <p14:creationId xmlns:p14="http://schemas.microsoft.com/office/powerpoint/2010/main" val="1615468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1D6DD-C5FD-488F-8E33-C41984EB9523}" type="slidenum">
              <a:rPr lang="en-US" smtClean="0"/>
              <a:t>11</a:t>
            </a:fld>
            <a:endParaRPr lang="en-US"/>
          </a:p>
        </p:txBody>
      </p:sp>
    </p:spTree>
    <p:extLst>
      <p:ext uri="{BB962C8B-B14F-4D97-AF65-F5344CB8AC3E}">
        <p14:creationId xmlns:p14="http://schemas.microsoft.com/office/powerpoint/2010/main" val="2604715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1D6DD-C5FD-488F-8E33-C41984EB9523}" type="slidenum">
              <a:rPr lang="en-US" smtClean="0"/>
              <a:t>12</a:t>
            </a:fld>
            <a:endParaRPr lang="en-US"/>
          </a:p>
        </p:txBody>
      </p:sp>
    </p:spTree>
    <p:extLst>
      <p:ext uri="{BB962C8B-B14F-4D97-AF65-F5344CB8AC3E}">
        <p14:creationId xmlns:p14="http://schemas.microsoft.com/office/powerpoint/2010/main" val="809622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Rot="1" noChangeAspect="1" noChangeArrowheads="1"/>
          </p:cNvSpPr>
          <p:nvPr>
            <p:ph type="sldImg"/>
          </p:nvPr>
        </p:nvSpPr>
        <p:spPr>
          <a:solidFill>
            <a:srgbClr val="FFFFFF"/>
          </a:solidFill>
          <a:ln/>
        </p:spPr>
      </p:sp>
      <p:sp>
        <p:nvSpPr>
          <p:cNvPr id="19459" name="Rectangle 2"/>
          <p:cNvSpPr>
            <a:spLocks noGrp="1" noChangeArrowheads="1"/>
          </p:cNvSpPr>
          <p:nvPr>
            <p:ph type="body" idx="1"/>
          </p:nvPr>
        </p:nvSpPr>
        <p:spPr>
          <a:noFill/>
          <a:ln/>
        </p:spPr>
        <p:txBody>
          <a:bodyPr/>
          <a:lstStyle/>
          <a:p>
            <a:pPr eaLnBrk="1" hangingPunct="1"/>
            <a:r>
              <a:rPr lang="en-US" sz="1400" b="1" dirty="0">
                <a:latin typeface="Verdana" charset="0"/>
                <a:ea typeface="Verdana" charset="0"/>
                <a:cs typeface="Verdana" charset="0"/>
                <a:sym typeface="Verdana" charset="0"/>
              </a:rPr>
              <a:t>Goal:</a:t>
            </a:r>
          </a:p>
          <a:p>
            <a:pPr eaLnBrk="1" hangingPunct="1"/>
            <a:endParaRPr lang="en-US" sz="1400" dirty="0">
              <a:latin typeface="Verdana" charset="0"/>
              <a:ea typeface="Verdana" charset="0"/>
              <a:cs typeface="Verdana" charset="0"/>
              <a:sym typeface="Verdana" charset="0"/>
            </a:endParaRPr>
          </a:p>
          <a:p>
            <a:pPr eaLnBrk="1" hangingPunct="1"/>
            <a:r>
              <a:rPr lang="en-US" sz="1400" dirty="0">
                <a:latin typeface="Verdana" charset="0"/>
                <a:ea typeface="Verdana" charset="0"/>
                <a:cs typeface="Verdana" charset="0"/>
                <a:sym typeface="Verdana" charset="0"/>
              </a:rPr>
              <a:t>The goal of this slide is to ask students to apply their intuition, </a:t>
            </a:r>
            <a:r>
              <a:rPr lang="en-US" sz="1400" u="sng" dirty="0">
                <a:latin typeface="Verdana" charset="0"/>
                <a:ea typeface="Verdana" charset="0"/>
                <a:cs typeface="Verdana" charset="0"/>
                <a:sym typeface="Verdana" charset="0"/>
              </a:rPr>
              <a:t>make a guess and justify their guess.  Because they’ve guessed, students may now be curious to know which of them guessed correctly.</a:t>
            </a:r>
            <a:r>
              <a:rPr lang="en-US" sz="1400" dirty="0">
                <a:latin typeface="Verdana" charset="0"/>
                <a:ea typeface="Verdana" charset="0"/>
                <a:cs typeface="Verdana" charset="0"/>
                <a:sym typeface="Verdana" charset="0"/>
              </a:rPr>
              <a:t> </a:t>
            </a:r>
            <a:r>
              <a:rPr lang="en-US" sz="1400" strike="sngStrike" dirty="0">
                <a:latin typeface="Verdana" charset="0"/>
                <a:ea typeface="Verdana" charset="0"/>
                <a:cs typeface="Verdana" charset="0"/>
                <a:sym typeface="Verdana" charset="0"/>
              </a:rPr>
              <a:t>and guess an answer. After this slide, students may want to know which of them guessed correctly.</a:t>
            </a:r>
          </a:p>
          <a:p>
            <a:pPr eaLnBrk="1" hangingPunct="1"/>
            <a:endParaRPr lang="en-US" sz="1400" dirty="0">
              <a:latin typeface="Verdana" charset="0"/>
              <a:ea typeface="Verdana" charset="0"/>
              <a:cs typeface="Verdana" charset="0"/>
              <a:sym typeface="Verdana" charset="0"/>
            </a:endParaRPr>
          </a:p>
          <a:p>
            <a:pPr eaLnBrk="1" hangingPunct="1"/>
            <a:r>
              <a:rPr lang="en-US" sz="1400" b="1" dirty="0">
                <a:latin typeface="Verdana" charset="0"/>
                <a:ea typeface="Verdana" charset="0"/>
                <a:cs typeface="Verdana" charset="0"/>
                <a:sym typeface="Verdana" charset="0"/>
              </a:rPr>
              <a:t>Teaching Moves:</a:t>
            </a:r>
          </a:p>
          <a:p>
            <a:pPr eaLnBrk="1" hangingPunct="1"/>
            <a:endParaRPr lang="en-US" sz="1400" dirty="0">
              <a:latin typeface="Verdana" charset="0"/>
              <a:ea typeface="Verdana" charset="0"/>
              <a:cs typeface="Verdana" charset="0"/>
              <a:sym typeface="Verdana" charset="0"/>
            </a:endParaRPr>
          </a:p>
          <a:p>
            <a:pPr eaLnBrk="1" hangingPunct="1">
              <a:buSzPct val="125000"/>
              <a:buFont typeface="Verdana" charset="0"/>
              <a:buChar char="•"/>
            </a:pPr>
            <a:r>
              <a:rPr lang="en-US" sz="1400" b="1" dirty="0">
                <a:latin typeface="Verdana" charset="0"/>
                <a:ea typeface="Verdana" charset="0"/>
                <a:cs typeface="Verdana" charset="0"/>
                <a:sym typeface="Verdana" charset="0"/>
              </a:rPr>
              <a:t>Ask students to write down guesses.</a:t>
            </a:r>
            <a:r>
              <a:rPr lang="en-US" sz="1400" dirty="0">
                <a:latin typeface="Verdana" charset="0"/>
                <a:ea typeface="Verdana" charset="0"/>
                <a:cs typeface="Verdana" charset="0"/>
                <a:sym typeface="Verdana" charset="0"/>
              </a:rPr>
              <a:t> Say, “Would you please write down on your handout which you think has more: the left or the right? Or do they have exactly the same?” [</a:t>
            </a:r>
            <a:r>
              <a:rPr lang="en-US" sz="1400" u="sng" dirty="0">
                <a:solidFill>
                  <a:srgbClr val="0020FE"/>
                </a:solidFill>
                <a:latin typeface="Verdana" charset="0"/>
                <a:ea typeface="Verdana" charset="0"/>
                <a:cs typeface="Verdana" charset="0"/>
                <a:sym typeface="Verdana" charset="0"/>
                <a:hlinkClick r:id="rId3"/>
              </a:rPr>
              <a:t>Why?</a:t>
            </a:r>
            <a:r>
              <a:rPr lang="en-US" sz="1400" dirty="0">
                <a:latin typeface="Verdana" charset="0"/>
                <a:ea typeface="Verdana" charset="0"/>
                <a:cs typeface="Verdana" charset="0"/>
                <a:sym typeface="Verdana" charset="0"/>
              </a:rPr>
              <a:t>] </a:t>
            </a:r>
          </a:p>
          <a:p>
            <a:pPr eaLnBrk="1" hangingPunct="1">
              <a:buSzPct val="125000"/>
              <a:buFont typeface="Verdana" charset="0"/>
              <a:buChar char="•"/>
            </a:pPr>
            <a:r>
              <a:rPr lang="en-US" sz="1400" b="1" dirty="0">
                <a:latin typeface="Verdana" charset="0"/>
                <a:ea typeface="Verdana" charset="0"/>
                <a:cs typeface="Verdana" charset="0"/>
                <a:sym typeface="Verdana" charset="0"/>
              </a:rPr>
              <a:t>Ask students to pair and share.</a:t>
            </a:r>
            <a:r>
              <a:rPr lang="en-US" sz="1400" dirty="0">
                <a:latin typeface="Verdana" charset="0"/>
                <a:ea typeface="Verdana" charset="0"/>
                <a:cs typeface="Verdana" charset="0"/>
                <a:sym typeface="Verdana" charset="0"/>
              </a:rPr>
              <a:t> Say, “Share your guess with your neighbor. Do you both agree? Do you disagree?”</a:t>
            </a:r>
          </a:p>
          <a:p>
            <a:pPr eaLnBrk="1" hangingPunct="1">
              <a:buSzPct val="125000"/>
              <a:buFont typeface="Verdana" charset="0"/>
              <a:buChar char="•"/>
            </a:pPr>
            <a:r>
              <a:rPr lang="en-US" sz="1400" b="1" dirty="0">
                <a:latin typeface="Verdana" charset="0"/>
                <a:ea typeface="Verdana" charset="0"/>
                <a:cs typeface="Verdana" charset="0"/>
                <a:sym typeface="Verdana" charset="0"/>
              </a:rPr>
              <a:t>Take a </a:t>
            </a:r>
            <a:r>
              <a:rPr lang="en-US" sz="1400" b="1" dirty="0" err="1">
                <a:latin typeface="Verdana" charset="0"/>
                <a:ea typeface="Verdana" charset="0"/>
                <a:cs typeface="Verdana" charset="0"/>
                <a:sym typeface="Verdana" charset="0"/>
              </a:rPr>
              <a:t>classwide</a:t>
            </a:r>
            <a:r>
              <a:rPr lang="en-US" sz="1400" b="1" dirty="0">
                <a:latin typeface="Verdana" charset="0"/>
                <a:ea typeface="Verdana" charset="0"/>
                <a:cs typeface="Verdana" charset="0"/>
                <a:sym typeface="Verdana" charset="0"/>
              </a:rPr>
              <a:t> poll of guesses.</a:t>
            </a:r>
            <a:r>
              <a:rPr lang="en-US" sz="1400" dirty="0">
                <a:latin typeface="Verdana" charset="0"/>
                <a:ea typeface="Verdana" charset="0"/>
                <a:cs typeface="Verdana" charset="0"/>
                <a:sym typeface="Verdana" charset="0"/>
              </a:rPr>
              <a:t> Ask for a show of hands. “Who thinks the left one has more? The right? The same?” Write down approximate counts of the guesses on the board. [</a:t>
            </a:r>
            <a:r>
              <a:rPr lang="en-US" sz="1400" u="sng" dirty="0">
                <a:solidFill>
                  <a:srgbClr val="0020FE"/>
                </a:solidFill>
                <a:latin typeface="Verdana" charset="0"/>
                <a:ea typeface="Verdana" charset="0"/>
                <a:cs typeface="Verdana" charset="0"/>
                <a:sym typeface="Verdana" charset="0"/>
              </a:rPr>
              <a:t>Why?</a:t>
            </a:r>
            <a:r>
              <a:rPr lang="en-US" sz="1400" dirty="0">
                <a:latin typeface="Verdana" charset="0"/>
                <a:ea typeface="Verdana" charset="0"/>
                <a:cs typeface="Verdana" charset="0"/>
                <a:sym typeface="Verdana" charset="0"/>
                <a:hlinkClick r:id="rId3"/>
              </a:rPr>
              <a:t>] </a:t>
            </a:r>
          </a:p>
          <a:p>
            <a:pPr eaLnBrk="1" hangingPunct="1">
              <a:buSzPct val="125000"/>
              <a:buFont typeface="Verdana" charset="0"/>
              <a:buChar char="•"/>
            </a:pPr>
            <a:endParaRPr lang="en-US" sz="1400" dirty="0">
              <a:latin typeface="Verdana" charset="0"/>
              <a:ea typeface="Verdana" charset="0"/>
              <a:cs typeface="Verdana" charset="0"/>
              <a:sym typeface="Verdana" charset="0"/>
              <a:hlinkClick r:id="rId3"/>
            </a:endParaRPr>
          </a:p>
          <a:p>
            <a:pPr eaLnBrk="1" hangingPunct="1"/>
            <a:r>
              <a:rPr lang="en-US" sz="1400" b="1" dirty="0">
                <a:latin typeface="Verdana" charset="0"/>
                <a:ea typeface="Verdana" charset="0"/>
                <a:cs typeface="Verdana" charset="0"/>
                <a:sym typeface="Verdana" charset="0"/>
              </a:rPr>
              <a:t>Interesting Outcomes:</a:t>
            </a:r>
          </a:p>
          <a:p>
            <a:pPr eaLnBrk="1" hangingPunct="1"/>
            <a:endParaRPr lang="en-US" sz="1400" dirty="0">
              <a:latin typeface="Verdana" charset="0"/>
              <a:ea typeface="Verdana" charset="0"/>
              <a:cs typeface="Verdana" charset="0"/>
              <a:sym typeface="Verdana" charset="0"/>
            </a:endParaRPr>
          </a:p>
          <a:p>
            <a:pPr eaLnBrk="1" hangingPunct="1">
              <a:buSzPct val="125000"/>
              <a:buFont typeface="Verdana" charset="0"/>
              <a:buChar char="•"/>
            </a:pPr>
            <a:r>
              <a:rPr lang="en-US" sz="1400" b="1" dirty="0">
                <a:latin typeface="Verdana" charset="0"/>
                <a:ea typeface="Verdana" charset="0"/>
                <a:cs typeface="Verdana" charset="0"/>
                <a:sym typeface="Verdana" charset="0"/>
              </a:rPr>
              <a:t>The class is divided.</a:t>
            </a:r>
            <a:r>
              <a:rPr lang="en-US" sz="1400" dirty="0">
                <a:latin typeface="Verdana" charset="0"/>
                <a:ea typeface="Verdana" charset="0"/>
                <a:cs typeface="Verdana" charset="0"/>
                <a:sym typeface="Verdana" charset="0"/>
              </a:rPr>
              <a:t> The </a:t>
            </a:r>
            <a:r>
              <a:rPr lang="en-US" sz="1400" u="sng" dirty="0">
                <a:latin typeface="Verdana" charset="0"/>
                <a:ea typeface="Verdana" charset="0"/>
                <a:cs typeface="Verdana" charset="0"/>
                <a:sym typeface="Verdana" charset="0"/>
              </a:rPr>
              <a:t>video IS </a:t>
            </a:r>
            <a:r>
              <a:rPr lang="en-US" sz="1400" u="sng" dirty="0" err="1">
                <a:latin typeface="Verdana" charset="0"/>
                <a:ea typeface="Verdana" charset="0"/>
                <a:cs typeface="Verdana" charset="0"/>
                <a:sym typeface="Verdana" charset="0"/>
              </a:rPr>
              <a:t>intendED</a:t>
            </a:r>
            <a:r>
              <a:rPr lang="en-US" sz="1400" u="sng" dirty="0">
                <a:latin typeface="Verdana" charset="0"/>
                <a:ea typeface="Verdana" charset="0"/>
                <a:cs typeface="Verdana" charset="0"/>
                <a:sym typeface="Verdana" charset="0"/>
              </a:rPr>
              <a:t> </a:t>
            </a:r>
            <a:r>
              <a:rPr lang="en-US" sz="1400" dirty="0">
                <a:latin typeface="Verdana" charset="0"/>
                <a:ea typeface="Verdana" charset="0"/>
                <a:cs typeface="Verdana" charset="0"/>
                <a:sym typeface="Verdana" charset="0"/>
              </a:rPr>
              <a:t>to create controversy. The </a:t>
            </a:r>
            <a:r>
              <a:rPr lang="en-US" sz="1400" dirty="0">
                <a:latin typeface="Gill Sans" charset="0"/>
                <a:ea typeface="ＭＳ Ｐゴシック" charset="-128"/>
                <a:cs typeface="ＭＳ Ｐゴシック" charset="-128"/>
              </a:rPr>
              <a:t>ideal outcome has the class split into two or three groups of different opinions</a:t>
            </a:r>
            <a:r>
              <a:rPr lang="en-US" sz="1400" dirty="0">
                <a:latin typeface="Verdana" charset="0"/>
                <a:ea typeface="Verdana" charset="0"/>
                <a:cs typeface="Verdana" charset="0"/>
                <a:sym typeface="Verdana" charset="0"/>
              </a:rPr>
              <a:t>. At that point, the more you can play up the controversy (“</a:t>
            </a:r>
            <a:r>
              <a:rPr lang="en-US" sz="1400" dirty="0" err="1">
                <a:latin typeface="Verdana" charset="0"/>
                <a:ea typeface="Verdana" charset="0"/>
                <a:cs typeface="Verdana" charset="0"/>
                <a:sym typeface="Verdana" charset="0"/>
              </a:rPr>
              <a:t>Oooo</a:t>
            </a:r>
            <a:r>
              <a:rPr lang="en-US" sz="1400" dirty="0">
                <a:latin typeface="Verdana" charset="0"/>
                <a:ea typeface="Verdana" charset="0"/>
                <a:cs typeface="Verdana" charset="0"/>
                <a:sym typeface="Verdana" charset="0"/>
              </a:rPr>
              <a:t> ... big fight. We can’t all be right, people!”) the more interested students will be in the answer. [</a:t>
            </a:r>
            <a:r>
              <a:rPr lang="en-US" sz="1400" u="sng" dirty="0">
                <a:solidFill>
                  <a:srgbClr val="0020FE"/>
                </a:solidFill>
                <a:latin typeface="Verdana" charset="0"/>
                <a:ea typeface="Verdana" charset="0"/>
                <a:cs typeface="Verdana" charset="0"/>
                <a:sym typeface="Verdana" charset="0"/>
              </a:rPr>
              <a:t>Why?</a:t>
            </a:r>
            <a:r>
              <a:rPr lang="en-US" sz="1400" dirty="0">
                <a:latin typeface="Verdana" charset="0"/>
                <a:ea typeface="Verdana" charset="0"/>
                <a:cs typeface="Verdana" charset="0"/>
                <a:sym typeface="Verdana" charset="0"/>
              </a:rPr>
              <a:t>] </a:t>
            </a:r>
          </a:p>
        </p:txBody>
      </p:sp>
    </p:spTree>
    <p:extLst>
      <p:ext uri="{BB962C8B-B14F-4D97-AF65-F5344CB8AC3E}">
        <p14:creationId xmlns:p14="http://schemas.microsoft.com/office/powerpoint/2010/main" val="4227784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Rot="1" noChangeAspect="1" noChangeArrowheads="1"/>
          </p:cNvSpPr>
          <p:nvPr>
            <p:ph type="sldImg"/>
          </p:nvPr>
        </p:nvSpPr>
        <p:spPr>
          <a:solidFill>
            <a:srgbClr val="FFFFFF"/>
          </a:solidFill>
          <a:ln/>
        </p:spPr>
      </p:sp>
      <p:sp>
        <p:nvSpPr>
          <p:cNvPr id="19459" name="Rectangle 2"/>
          <p:cNvSpPr>
            <a:spLocks noGrp="1" noChangeArrowheads="1"/>
          </p:cNvSpPr>
          <p:nvPr>
            <p:ph type="body" idx="1"/>
          </p:nvPr>
        </p:nvSpPr>
        <p:spPr>
          <a:noFill/>
          <a:ln/>
        </p:spPr>
        <p:txBody>
          <a:bodyPr/>
          <a:lstStyle/>
          <a:p>
            <a:pPr eaLnBrk="1" hangingPunct="1"/>
            <a:r>
              <a:rPr lang="en-US" sz="1400" b="1" dirty="0">
                <a:latin typeface="Verdana" charset="0"/>
                <a:ea typeface="Verdana" charset="0"/>
                <a:cs typeface="Verdana" charset="0"/>
                <a:sym typeface="Verdana" charset="0"/>
              </a:rPr>
              <a:t>Goal:</a:t>
            </a:r>
          </a:p>
          <a:p>
            <a:pPr eaLnBrk="1" hangingPunct="1"/>
            <a:endParaRPr lang="en-US" sz="1400" dirty="0">
              <a:latin typeface="Verdana" charset="0"/>
              <a:ea typeface="Verdana" charset="0"/>
              <a:cs typeface="Verdana" charset="0"/>
              <a:sym typeface="Verdana" charset="0"/>
            </a:endParaRPr>
          </a:p>
          <a:p>
            <a:pPr eaLnBrk="1" hangingPunct="1"/>
            <a:r>
              <a:rPr lang="en-US" sz="1400" dirty="0">
                <a:latin typeface="Verdana" charset="0"/>
                <a:ea typeface="Verdana" charset="0"/>
                <a:cs typeface="Verdana" charset="0"/>
                <a:sym typeface="Verdana" charset="0"/>
              </a:rPr>
              <a:t>The goal of this slide is to ask students to apply their intuition, </a:t>
            </a:r>
            <a:r>
              <a:rPr lang="en-US" sz="1400" u="sng" dirty="0">
                <a:latin typeface="Verdana" charset="0"/>
                <a:ea typeface="Verdana" charset="0"/>
                <a:cs typeface="Verdana" charset="0"/>
                <a:sym typeface="Verdana" charset="0"/>
              </a:rPr>
              <a:t>make a guess and justify their guess.  Because they’ve guessed, students may now be curious to know which of them guessed correctly.</a:t>
            </a:r>
            <a:r>
              <a:rPr lang="en-US" sz="1400" dirty="0">
                <a:latin typeface="Verdana" charset="0"/>
                <a:ea typeface="Verdana" charset="0"/>
                <a:cs typeface="Verdana" charset="0"/>
                <a:sym typeface="Verdana" charset="0"/>
              </a:rPr>
              <a:t> </a:t>
            </a:r>
            <a:r>
              <a:rPr lang="en-US" sz="1400" strike="sngStrike" dirty="0">
                <a:latin typeface="Verdana" charset="0"/>
                <a:ea typeface="Verdana" charset="0"/>
                <a:cs typeface="Verdana" charset="0"/>
                <a:sym typeface="Verdana" charset="0"/>
              </a:rPr>
              <a:t>and guess an answer. After this slide, students may want to know which of them guessed correctly.</a:t>
            </a:r>
          </a:p>
          <a:p>
            <a:pPr eaLnBrk="1" hangingPunct="1"/>
            <a:endParaRPr lang="en-US" sz="1400" dirty="0">
              <a:latin typeface="Verdana" charset="0"/>
              <a:ea typeface="Verdana" charset="0"/>
              <a:cs typeface="Verdana" charset="0"/>
              <a:sym typeface="Verdana" charset="0"/>
            </a:endParaRPr>
          </a:p>
          <a:p>
            <a:pPr eaLnBrk="1" hangingPunct="1"/>
            <a:r>
              <a:rPr lang="en-US" sz="1400" b="1" dirty="0">
                <a:latin typeface="Verdana" charset="0"/>
                <a:ea typeface="Verdana" charset="0"/>
                <a:cs typeface="Verdana" charset="0"/>
                <a:sym typeface="Verdana" charset="0"/>
              </a:rPr>
              <a:t>Teaching Moves:</a:t>
            </a:r>
          </a:p>
          <a:p>
            <a:pPr eaLnBrk="1" hangingPunct="1"/>
            <a:endParaRPr lang="en-US" sz="1400" dirty="0">
              <a:latin typeface="Verdana" charset="0"/>
              <a:ea typeface="Verdana" charset="0"/>
              <a:cs typeface="Verdana" charset="0"/>
              <a:sym typeface="Verdana" charset="0"/>
            </a:endParaRPr>
          </a:p>
          <a:p>
            <a:pPr eaLnBrk="1" hangingPunct="1">
              <a:buSzPct val="125000"/>
              <a:buFont typeface="Verdana" charset="0"/>
              <a:buChar char="•"/>
            </a:pPr>
            <a:r>
              <a:rPr lang="en-US" sz="1400" b="1" dirty="0">
                <a:latin typeface="Verdana" charset="0"/>
                <a:ea typeface="Verdana" charset="0"/>
                <a:cs typeface="Verdana" charset="0"/>
                <a:sym typeface="Verdana" charset="0"/>
              </a:rPr>
              <a:t>Ask students to write down guesses.</a:t>
            </a:r>
            <a:r>
              <a:rPr lang="en-US" sz="1400" dirty="0">
                <a:latin typeface="Verdana" charset="0"/>
                <a:ea typeface="Verdana" charset="0"/>
                <a:cs typeface="Verdana" charset="0"/>
                <a:sym typeface="Verdana" charset="0"/>
              </a:rPr>
              <a:t> Say, “Would you please write down on your handout which you think has more: the left or the right? Or do they have exactly the same?” [</a:t>
            </a:r>
            <a:r>
              <a:rPr lang="en-US" sz="1400" u="sng" dirty="0">
                <a:solidFill>
                  <a:srgbClr val="0020FE"/>
                </a:solidFill>
                <a:latin typeface="Verdana" charset="0"/>
                <a:ea typeface="Verdana" charset="0"/>
                <a:cs typeface="Verdana" charset="0"/>
                <a:sym typeface="Verdana" charset="0"/>
                <a:hlinkClick r:id="rId3"/>
              </a:rPr>
              <a:t>Why?</a:t>
            </a:r>
            <a:r>
              <a:rPr lang="en-US" sz="1400" dirty="0">
                <a:latin typeface="Verdana" charset="0"/>
                <a:ea typeface="Verdana" charset="0"/>
                <a:cs typeface="Verdana" charset="0"/>
                <a:sym typeface="Verdana" charset="0"/>
              </a:rPr>
              <a:t>] </a:t>
            </a:r>
          </a:p>
          <a:p>
            <a:pPr eaLnBrk="1" hangingPunct="1">
              <a:buSzPct val="125000"/>
              <a:buFont typeface="Verdana" charset="0"/>
              <a:buChar char="•"/>
            </a:pPr>
            <a:r>
              <a:rPr lang="en-US" sz="1400" b="1" dirty="0">
                <a:latin typeface="Verdana" charset="0"/>
                <a:ea typeface="Verdana" charset="0"/>
                <a:cs typeface="Verdana" charset="0"/>
                <a:sym typeface="Verdana" charset="0"/>
              </a:rPr>
              <a:t>Ask students to pair and share.</a:t>
            </a:r>
            <a:r>
              <a:rPr lang="en-US" sz="1400" dirty="0">
                <a:latin typeface="Verdana" charset="0"/>
                <a:ea typeface="Verdana" charset="0"/>
                <a:cs typeface="Verdana" charset="0"/>
                <a:sym typeface="Verdana" charset="0"/>
              </a:rPr>
              <a:t> Say, “Share your guess with your neighbor. Do you both agree? Do you disagree?”</a:t>
            </a:r>
          </a:p>
          <a:p>
            <a:pPr eaLnBrk="1" hangingPunct="1">
              <a:buSzPct val="125000"/>
              <a:buFont typeface="Verdana" charset="0"/>
              <a:buChar char="•"/>
            </a:pPr>
            <a:r>
              <a:rPr lang="en-US" sz="1400" b="1" dirty="0">
                <a:latin typeface="Verdana" charset="0"/>
                <a:ea typeface="Verdana" charset="0"/>
                <a:cs typeface="Verdana" charset="0"/>
                <a:sym typeface="Verdana" charset="0"/>
              </a:rPr>
              <a:t>Take a </a:t>
            </a:r>
            <a:r>
              <a:rPr lang="en-US" sz="1400" b="1" dirty="0" err="1">
                <a:latin typeface="Verdana" charset="0"/>
                <a:ea typeface="Verdana" charset="0"/>
                <a:cs typeface="Verdana" charset="0"/>
                <a:sym typeface="Verdana" charset="0"/>
              </a:rPr>
              <a:t>classwide</a:t>
            </a:r>
            <a:r>
              <a:rPr lang="en-US" sz="1400" b="1" dirty="0">
                <a:latin typeface="Verdana" charset="0"/>
                <a:ea typeface="Verdana" charset="0"/>
                <a:cs typeface="Verdana" charset="0"/>
                <a:sym typeface="Verdana" charset="0"/>
              </a:rPr>
              <a:t> poll of guesses.</a:t>
            </a:r>
            <a:r>
              <a:rPr lang="en-US" sz="1400" dirty="0">
                <a:latin typeface="Verdana" charset="0"/>
                <a:ea typeface="Verdana" charset="0"/>
                <a:cs typeface="Verdana" charset="0"/>
                <a:sym typeface="Verdana" charset="0"/>
              </a:rPr>
              <a:t> Ask for a show of hands. “Who thinks the left one has more? The right? The same?” Write down approximate counts of the guesses on the board. [</a:t>
            </a:r>
            <a:r>
              <a:rPr lang="en-US" sz="1400" u="sng" dirty="0">
                <a:solidFill>
                  <a:srgbClr val="0020FE"/>
                </a:solidFill>
                <a:latin typeface="Verdana" charset="0"/>
                <a:ea typeface="Verdana" charset="0"/>
                <a:cs typeface="Verdana" charset="0"/>
                <a:sym typeface="Verdana" charset="0"/>
              </a:rPr>
              <a:t>Why?</a:t>
            </a:r>
            <a:r>
              <a:rPr lang="en-US" sz="1400" dirty="0">
                <a:latin typeface="Verdana" charset="0"/>
                <a:ea typeface="Verdana" charset="0"/>
                <a:cs typeface="Verdana" charset="0"/>
                <a:sym typeface="Verdana" charset="0"/>
                <a:hlinkClick r:id="rId3"/>
              </a:rPr>
              <a:t>] </a:t>
            </a:r>
          </a:p>
          <a:p>
            <a:pPr eaLnBrk="1" hangingPunct="1">
              <a:buSzPct val="125000"/>
              <a:buFont typeface="Verdana" charset="0"/>
              <a:buChar char="•"/>
            </a:pPr>
            <a:endParaRPr lang="en-US" sz="1400" dirty="0">
              <a:latin typeface="Verdana" charset="0"/>
              <a:ea typeface="Verdana" charset="0"/>
              <a:cs typeface="Verdana" charset="0"/>
              <a:sym typeface="Verdana" charset="0"/>
              <a:hlinkClick r:id="rId3"/>
            </a:endParaRPr>
          </a:p>
          <a:p>
            <a:pPr eaLnBrk="1" hangingPunct="1"/>
            <a:r>
              <a:rPr lang="en-US" sz="1400" b="1" dirty="0">
                <a:latin typeface="Verdana" charset="0"/>
                <a:ea typeface="Verdana" charset="0"/>
                <a:cs typeface="Verdana" charset="0"/>
                <a:sym typeface="Verdana" charset="0"/>
              </a:rPr>
              <a:t>Interesting Outcomes:</a:t>
            </a:r>
          </a:p>
          <a:p>
            <a:pPr eaLnBrk="1" hangingPunct="1"/>
            <a:endParaRPr lang="en-US" sz="1400" dirty="0">
              <a:latin typeface="Verdana" charset="0"/>
              <a:ea typeface="Verdana" charset="0"/>
              <a:cs typeface="Verdana" charset="0"/>
              <a:sym typeface="Verdana" charset="0"/>
            </a:endParaRPr>
          </a:p>
          <a:p>
            <a:pPr eaLnBrk="1" hangingPunct="1">
              <a:buSzPct val="125000"/>
              <a:buFont typeface="Verdana" charset="0"/>
              <a:buChar char="•"/>
            </a:pPr>
            <a:r>
              <a:rPr lang="en-US" sz="1400" b="1" dirty="0">
                <a:latin typeface="Verdana" charset="0"/>
                <a:ea typeface="Verdana" charset="0"/>
                <a:cs typeface="Verdana" charset="0"/>
                <a:sym typeface="Verdana" charset="0"/>
              </a:rPr>
              <a:t>The class is divided.</a:t>
            </a:r>
            <a:r>
              <a:rPr lang="en-US" sz="1400" dirty="0">
                <a:latin typeface="Verdana" charset="0"/>
                <a:ea typeface="Verdana" charset="0"/>
                <a:cs typeface="Verdana" charset="0"/>
                <a:sym typeface="Verdana" charset="0"/>
              </a:rPr>
              <a:t> The </a:t>
            </a:r>
            <a:r>
              <a:rPr lang="en-US" sz="1400" u="sng" dirty="0">
                <a:latin typeface="Verdana" charset="0"/>
                <a:ea typeface="Verdana" charset="0"/>
                <a:cs typeface="Verdana" charset="0"/>
                <a:sym typeface="Verdana" charset="0"/>
              </a:rPr>
              <a:t>video IS </a:t>
            </a:r>
            <a:r>
              <a:rPr lang="en-US" sz="1400" u="sng" dirty="0" err="1">
                <a:latin typeface="Verdana" charset="0"/>
                <a:ea typeface="Verdana" charset="0"/>
                <a:cs typeface="Verdana" charset="0"/>
                <a:sym typeface="Verdana" charset="0"/>
              </a:rPr>
              <a:t>intendED</a:t>
            </a:r>
            <a:r>
              <a:rPr lang="en-US" sz="1400" u="sng" dirty="0">
                <a:latin typeface="Verdana" charset="0"/>
                <a:ea typeface="Verdana" charset="0"/>
                <a:cs typeface="Verdana" charset="0"/>
                <a:sym typeface="Verdana" charset="0"/>
              </a:rPr>
              <a:t> </a:t>
            </a:r>
            <a:r>
              <a:rPr lang="en-US" sz="1400" dirty="0">
                <a:latin typeface="Verdana" charset="0"/>
                <a:ea typeface="Verdana" charset="0"/>
                <a:cs typeface="Verdana" charset="0"/>
                <a:sym typeface="Verdana" charset="0"/>
              </a:rPr>
              <a:t>to create controversy. The </a:t>
            </a:r>
            <a:r>
              <a:rPr lang="en-US" sz="1400" dirty="0">
                <a:latin typeface="Gill Sans" charset="0"/>
                <a:ea typeface="ＭＳ Ｐゴシック" charset="-128"/>
                <a:cs typeface="ＭＳ Ｐゴシック" charset="-128"/>
              </a:rPr>
              <a:t>ideal outcome has the class split into two or three groups of different opinions</a:t>
            </a:r>
            <a:r>
              <a:rPr lang="en-US" sz="1400" dirty="0">
                <a:latin typeface="Verdana" charset="0"/>
                <a:ea typeface="Verdana" charset="0"/>
                <a:cs typeface="Verdana" charset="0"/>
                <a:sym typeface="Verdana" charset="0"/>
              </a:rPr>
              <a:t>. At that point, the more you can play up the controversy (“</a:t>
            </a:r>
            <a:r>
              <a:rPr lang="en-US" sz="1400" dirty="0" err="1">
                <a:latin typeface="Verdana" charset="0"/>
                <a:ea typeface="Verdana" charset="0"/>
                <a:cs typeface="Verdana" charset="0"/>
                <a:sym typeface="Verdana" charset="0"/>
              </a:rPr>
              <a:t>Oooo</a:t>
            </a:r>
            <a:r>
              <a:rPr lang="en-US" sz="1400" dirty="0">
                <a:latin typeface="Verdana" charset="0"/>
                <a:ea typeface="Verdana" charset="0"/>
                <a:cs typeface="Verdana" charset="0"/>
                <a:sym typeface="Verdana" charset="0"/>
              </a:rPr>
              <a:t> ... big fight. We can’t all be right, people!”) the more interested students will be in the answer. [</a:t>
            </a:r>
            <a:r>
              <a:rPr lang="en-US" sz="1400" u="sng" dirty="0">
                <a:solidFill>
                  <a:srgbClr val="0020FE"/>
                </a:solidFill>
                <a:latin typeface="Verdana" charset="0"/>
                <a:ea typeface="Verdana" charset="0"/>
                <a:cs typeface="Verdana" charset="0"/>
                <a:sym typeface="Verdana" charset="0"/>
              </a:rPr>
              <a:t>Why?</a:t>
            </a:r>
            <a:r>
              <a:rPr lang="en-US" sz="1400" dirty="0">
                <a:latin typeface="Verdana" charset="0"/>
                <a:ea typeface="Verdana" charset="0"/>
                <a:cs typeface="Verdana" charset="0"/>
                <a:sym typeface="Verdana" charset="0"/>
              </a:rPr>
              <a:t>] </a:t>
            </a:r>
          </a:p>
        </p:txBody>
      </p:sp>
    </p:spTree>
    <p:extLst>
      <p:ext uri="{BB962C8B-B14F-4D97-AF65-F5344CB8AC3E}">
        <p14:creationId xmlns:p14="http://schemas.microsoft.com/office/powerpoint/2010/main" val="2782673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Rot="1" noChangeAspect="1" noChangeArrowheads="1"/>
          </p:cNvSpPr>
          <p:nvPr>
            <p:ph type="sldImg"/>
          </p:nvPr>
        </p:nvSpPr>
        <p:spPr>
          <a:solidFill>
            <a:srgbClr val="FFFFFF"/>
          </a:solidFill>
          <a:ln/>
        </p:spPr>
      </p:sp>
      <p:sp>
        <p:nvSpPr>
          <p:cNvPr id="21507" name="Rectangle 2"/>
          <p:cNvSpPr>
            <a:spLocks noGrp="1" noChangeArrowheads="1"/>
          </p:cNvSpPr>
          <p:nvPr>
            <p:ph type="body" idx="1"/>
          </p:nvPr>
        </p:nvSpPr>
        <p:spPr>
          <a:noFill/>
          <a:ln/>
        </p:spPr>
        <p:txBody>
          <a:bodyPr/>
          <a:lstStyle/>
          <a:p>
            <a:pPr eaLnBrk="1" hangingPunct="1"/>
            <a:r>
              <a:rPr lang="en-US" sz="1400" b="1" dirty="0">
                <a:latin typeface="Verdana" charset="0"/>
                <a:ea typeface="Verdana" charset="0"/>
                <a:cs typeface="Verdana" charset="0"/>
                <a:sym typeface="Verdana" charset="0"/>
              </a:rPr>
              <a:t>Goal:</a:t>
            </a:r>
          </a:p>
          <a:p>
            <a:pPr eaLnBrk="1" hangingPunct="1"/>
            <a:endParaRPr lang="en-US" sz="1400" dirty="0">
              <a:latin typeface="Verdana" charset="0"/>
              <a:ea typeface="Verdana" charset="0"/>
              <a:cs typeface="Verdana" charset="0"/>
              <a:sym typeface="Verdana" charset="0"/>
            </a:endParaRPr>
          </a:p>
          <a:p>
            <a:pPr eaLnBrk="1" hangingPunct="1"/>
            <a:r>
              <a:rPr lang="en-US" sz="1400" dirty="0">
                <a:latin typeface="Verdana" charset="0"/>
                <a:ea typeface="Verdana" charset="0"/>
                <a:cs typeface="Verdana" charset="0"/>
                <a:sym typeface="Verdana" charset="0"/>
              </a:rPr>
              <a:t>The goal of this slide is for students to see that diameter and height are </a:t>
            </a:r>
            <a:r>
              <a:rPr lang="en-US" sz="1400" u="sng" dirty="0">
                <a:latin typeface="Verdana" charset="0"/>
                <a:ea typeface="Verdana" charset="0"/>
                <a:cs typeface="Verdana" charset="0"/>
                <a:sym typeface="Verdana" charset="0"/>
              </a:rPr>
              <a:t>the</a:t>
            </a:r>
            <a:r>
              <a:rPr lang="en-US" sz="1400" dirty="0">
                <a:latin typeface="Verdana" charset="0"/>
                <a:ea typeface="Verdana" charset="0"/>
                <a:cs typeface="Verdana" charset="0"/>
                <a:sym typeface="Verdana" charset="0"/>
              </a:rPr>
              <a:t> essential </a:t>
            </a:r>
            <a:r>
              <a:rPr lang="en-US" sz="1400" u="sng" dirty="0">
                <a:latin typeface="Verdana" charset="0"/>
                <a:ea typeface="Verdana" charset="0"/>
                <a:cs typeface="Verdana" charset="0"/>
                <a:sym typeface="Verdana" charset="0"/>
              </a:rPr>
              <a:t>variables for finding</a:t>
            </a:r>
            <a:r>
              <a:rPr lang="en-US" sz="1400" dirty="0">
                <a:latin typeface="Verdana" charset="0"/>
                <a:ea typeface="Verdana" charset="0"/>
                <a:cs typeface="Verdana" charset="0"/>
                <a:sym typeface="Verdana" charset="0"/>
              </a:rPr>
              <a:t> volume and also </a:t>
            </a:r>
            <a:r>
              <a:rPr lang="en-US" sz="1400" strike="sngStrike" dirty="0">
                <a:latin typeface="Verdana" charset="0"/>
                <a:ea typeface="Verdana" charset="0"/>
                <a:cs typeface="Verdana" charset="0"/>
                <a:sym typeface="Verdana" charset="0"/>
              </a:rPr>
              <a:t>the</a:t>
            </a:r>
            <a:r>
              <a:rPr lang="en-US" sz="1400" dirty="0">
                <a:latin typeface="Verdana" charset="0"/>
                <a:ea typeface="Verdana" charset="0"/>
                <a:cs typeface="Verdana" charset="0"/>
                <a:sym typeface="Verdana" charset="0"/>
              </a:rPr>
              <a:t> easiest to measure with a ruler.</a:t>
            </a:r>
          </a:p>
          <a:p>
            <a:pPr eaLnBrk="1" hangingPunct="1"/>
            <a:endParaRPr lang="en-US" sz="1400" dirty="0">
              <a:latin typeface="Verdana" charset="0"/>
              <a:ea typeface="Verdana" charset="0"/>
              <a:cs typeface="Verdana" charset="0"/>
              <a:sym typeface="Verdana" charset="0"/>
            </a:endParaRPr>
          </a:p>
          <a:p>
            <a:pPr eaLnBrk="1" hangingPunct="1"/>
            <a:r>
              <a:rPr lang="en-US" sz="1400" b="1" dirty="0">
                <a:latin typeface="Verdana" charset="0"/>
                <a:ea typeface="Verdana" charset="0"/>
                <a:cs typeface="Verdana" charset="0"/>
                <a:sym typeface="Verdana" charset="0"/>
              </a:rPr>
              <a:t>Teaching Moves:</a:t>
            </a:r>
          </a:p>
          <a:p>
            <a:pPr eaLnBrk="1" hangingPunct="1"/>
            <a:endParaRPr lang="en-US" sz="1400" dirty="0">
              <a:latin typeface="Verdana" charset="0"/>
              <a:ea typeface="Verdana" charset="0"/>
              <a:cs typeface="Verdana" charset="0"/>
              <a:sym typeface="Verdana" charset="0"/>
            </a:endParaRPr>
          </a:p>
          <a:p>
            <a:pPr eaLnBrk="1" hangingPunct="1">
              <a:buSzPct val="125000"/>
              <a:buFont typeface="Verdana" charset="0"/>
              <a:buChar char="•"/>
            </a:pPr>
            <a:r>
              <a:rPr lang="en-US" sz="1400" b="1" dirty="0">
                <a:latin typeface="Verdana" charset="0"/>
                <a:ea typeface="Verdana" charset="0"/>
                <a:cs typeface="Verdana" charset="0"/>
                <a:sym typeface="Verdana" charset="0"/>
              </a:rPr>
              <a:t>Ask students what information is important. </a:t>
            </a:r>
            <a:r>
              <a:rPr lang="en-US" sz="1400" dirty="0">
                <a:latin typeface="Verdana" charset="0"/>
                <a:ea typeface="Verdana" charset="0"/>
                <a:cs typeface="Verdana" charset="0"/>
                <a:sym typeface="Verdana" charset="0"/>
              </a:rPr>
              <a:t>Ask, “What information would be useful to know here and how would you get it? Would you write down some ideas for yourself on your handout?” [</a:t>
            </a:r>
            <a:r>
              <a:rPr lang="en-US" sz="1400" u="sng" dirty="0">
                <a:solidFill>
                  <a:srgbClr val="0020FE"/>
                </a:solidFill>
                <a:latin typeface="Verdana" charset="0"/>
                <a:ea typeface="Verdana" charset="0"/>
                <a:cs typeface="Verdana" charset="0"/>
                <a:sym typeface="Verdana" charset="0"/>
                <a:hlinkClick r:id="rId3"/>
              </a:rPr>
              <a:t>Why?</a:t>
            </a:r>
            <a:r>
              <a:rPr lang="en-US" sz="1400" dirty="0">
                <a:latin typeface="Verdana" charset="0"/>
                <a:ea typeface="Verdana" charset="0"/>
                <a:cs typeface="Verdana" charset="0"/>
                <a:sym typeface="Verdana" charset="0"/>
              </a:rPr>
              <a:t>]</a:t>
            </a:r>
          </a:p>
          <a:p>
            <a:pPr eaLnBrk="1" hangingPunct="1">
              <a:buSzPct val="125000"/>
              <a:buFont typeface="Verdana" charset="0"/>
              <a:buChar char="•"/>
            </a:pPr>
            <a:r>
              <a:rPr lang="en-US" sz="1400" b="1" dirty="0">
                <a:latin typeface="Verdana" charset="0"/>
                <a:ea typeface="Verdana" charset="0"/>
                <a:cs typeface="Verdana" charset="0"/>
                <a:sym typeface="Verdana" charset="0"/>
              </a:rPr>
              <a:t>Ask students to pair and share. </a:t>
            </a:r>
            <a:r>
              <a:rPr lang="en-US" sz="1400" dirty="0">
                <a:latin typeface="Verdana" charset="0"/>
                <a:ea typeface="Verdana" charset="0"/>
                <a:cs typeface="Verdana" charset="0"/>
                <a:sym typeface="Verdana" charset="0"/>
              </a:rPr>
              <a:t>Say, “Share your ideas with your neighbor. Do you both agree? Do you disagree about what’s necessary?”</a:t>
            </a:r>
          </a:p>
          <a:p>
            <a:pPr eaLnBrk="1" hangingPunct="1">
              <a:buSzPct val="125000"/>
              <a:buFont typeface="Verdana" charset="0"/>
              <a:buAutoNum type="arabicPeriod"/>
            </a:pPr>
            <a:r>
              <a:rPr lang="en-US" sz="1400" b="1" dirty="0">
                <a:latin typeface="Verdana" charset="0"/>
                <a:ea typeface="Verdana" charset="0"/>
                <a:cs typeface="Verdana" charset="0"/>
                <a:sym typeface="Verdana" charset="0"/>
              </a:rPr>
              <a:t>Make a list of information requested.</a:t>
            </a:r>
            <a:r>
              <a:rPr lang="en-US" sz="1400" dirty="0">
                <a:latin typeface="Verdana" charset="0"/>
                <a:ea typeface="Verdana" charset="0"/>
                <a:cs typeface="Verdana" charset="0"/>
                <a:sym typeface="Verdana" charset="0"/>
              </a:rPr>
              <a:t> Ask students to share the information they want. Write suggestions on the board next to the owner’s name or type them in a document, depending on which is faster for you. But record everything. </a:t>
            </a:r>
            <a:r>
              <a:rPr lang="en-US" sz="1400" b="1" u="sng" dirty="0">
                <a:latin typeface="Verdana" charset="0"/>
                <a:ea typeface="Verdana" charset="0"/>
                <a:cs typeface="Verdana" charset="0"/>
                <a:sym typeface="Verdana" charset="0"/>
              </a:rPr>
              <a:t>The goal here isn’t to pass judgment on good and bad suggestions</a:t>
            </a:r>
            <a:r>
              <a:rPr lang="en-US" sz="1400" dirty="0">
                <a:latin typeface="Verdana" charset="0"/>
                <a:ea typeface="Verdana" charset="0"/>
                <a:cs typeface="Verdana" charset="0"/>
                <a:sym typeface="Verdana" charset="0"/>
              </a:rPr>
              <a:t>. It’s to collect student ideas. There’s no need to collect every student’s idea, though. Once you’ve recorded a broad cross-section of the class’ ideas, cut the process short. [</a:t>
            </a:r>
            <a:r>
              <a:rPr lang="en-US" sz="1400" u="sng" dirty="0">
                <a:solidFill>
                  <a:srgbClr val="0020FE"/>
                </a:solidFill>
                <a:latin typeface="Verdana" charset="0"/>
                <a:ea typeface="Verdana" charset="0"/>
                <a:cs typeface="Verdana" charset="0"/>
                <a:sym typeface="Verdana" charset="0"/>
              </a:rPr>
              <a:t>Why?</a:t>
            </a:r>
            <a:r>
              <a:rPr lang="en-US" sz="1400" dirty="0">
                <a:latin typeface="Verdana" charset="0"/>
                <a:ea typeface="Verdana" charset="0"/>
                <a:cs typeface="Verdana" charset="0"/>
                <a:sym typeface="Verdana" charset="0"/>
                <a:hlinkClick r:id="rId3"/>
              </a:rPr>
              <a:t>]</a:t>
            </a:r>
          </a:p>
          <a:p>
            <a:pPr defTabSz="914370">
              <a:spcBef>
                <a:spcPct val="0"/>
              </a:spcBef>
              <a:buSzPct val="125000"/>
              <a:buFont typeface="Verdana" charset="0"/>
              <a:buAutoNum type="arabicPeriod"/>
              <a:defRPr/>
            </a:pPr>
            <a:r>
              <a:rPr lang="en-US" sz="1400" b="1" dirty="0">
                <a:latin typeface="Verdana" charset="0"/>
                <a:ea typeface="Verdana" charset="0"/>
                <a:cs typeface="Verdana" charset="0"/>
                <a:sym typeface="Verdana" charset="0"/>
                <a:hlinkClick r:id="rId3"/>
              </a:rPr>
              <a:t>Pu</a:t>
            </a:r>
            <a:r>
              <a:rPr lang="en-US" sz="1400" b="1" dirty="0">
                <a:latin typeface="Verdana" charset="0"/>
                <a:ea typeface="Verdana" charset="0"/>
                <a:cs typeface="Verdana" charset="0"/>
                <a:sym typeface="Verdana" charset="0"/>
              </a:rPr>
              <a:t>sh students for precision. </a:t>
            </a:r>
            <a:r>
              <a:rPr lang="en-US" sz="1400" dirty="0">
                <a:latin typeface="Verdana" charset="0"/>
                <a:ea typeface="Verdana" charset="0"/>
                <a:cs typeface="Verdana" charset="0"/>
                <a:sym typeface="Verdana" charset="0"/>
              </a:rPr>
              <a:t>See the interesting outcomes below and how you might respond. As you pull and tug on certain students’ responses, put a star or some marking next to the suggestion to illustrate that you’ve addressed it. It isn’t necessary to address all of them. </a:t>
            </a:r>
            <a:r>
              <a:rPr lang="en-US" sz="1400" dirty="0">
                <a:latin typeface="Gill Sans" charset="0"/>
                <a:ea typeface="ＭＳ Ｐゴシック" charset="-128"/>
                <a:cs typeface="ＭＳ Ｐゴシック" charset="-128"/>
              </a:rPr>
              <a:t>This is a chance to redirect students to more precise mathematical vocabulary.  For example, some teachers would start a lesson by introducing the vocabulary.  However we didn't, so when students say, "We need to know how tall and wide the glasses are" teachers can say something, "When we are talking about cylinders, we call how tall they are their height and how wide they are their diameter</a:t>
            </a:r>
            <a:r>
              <a:rPr lang="en-US" sz="1600" dirty="0"/>
              <a:t> </a:t>
            </a:r>
            <a:endParaRPr lang="en-US" sz="1600" dirty="0">
              <a:latin typeface="Verdana" charset="0"/>
              <a:ea typeface="Verdana" charset="0"/>
              <a:cs typeface="Verdana" charset="0"/>
              <a:sym typeface="Verdana" charset="0"/>
            </a:endParaRPr>
          </a:p>
          <a:p>
            <a:pPr eaLnBrk="1" hangingPunct="1">
              <a:buSzPct val="125000"/>
              <a:buFont typeface="Verdana" charset="0"/>
              <a:buAutoNum type="arabicPeriod"/>
            </a:pPr>
            <a:endParaRPr lang="en-US" sz="1400" dirty="0">
              <a:latin typeface="Verdana" charset="0"/>
              <a:ea typeface="Verdana" charset="0"/>
              <a:cs typeface="Verdana" charset="0"/>
              <a:sym typeface="Verdana" charset="0"/>
            </a:endParaRPr>
          </a:p>
          <a:p>
            <a:pPr eaLnBrk="1" hangingPunct="1">
              <a:buSzPct val="125000"/>
              <a:buFont typeface="Verdana" charset="0"/>
              <a:buAutoNum type="arabicPeriod"/>
            </a:pPr>
            <a:endParaRPr lang="en-US" sz="1400" dirty="0">
              <a:latin typeface="Verdana" charset="0"/>
              <a:ea typeface="Verdana" charset="0"/>
              <a:cs typeface="Verdana" charset="0"/>
              <a:sym typeface="Verdana" charset="0"/>
            </a:endParaRPr>
          </a:p>
          <a:p>
            <a:pPr eaLnBrk="1" hangingPunct="1"/>
            <a:r>
              <a:rPr lang="en-US" sz="1400" b="1" dirty="0">
                <a:latin typeface="Verdana" charset="0"/>
                <a:ea typeface="Verdana" charset="0"/>
                <a:cs typeface="Verdana" charset="0"/>
                <a:sym typeface="Verdana" charset="0"/>
              </a:rPr>
              <a:t>Interesting Outcomes:</a:t>
            </a:r>
          </a:p>
          <a:p>
            <a:pPr eaLnBrk="1" hangingPunct="1"/>
            <a:endParaRPr lang="en-US" sz="1400" dirty="0">
              <a:latin typeface="Verdana" charset="0"/>
              <a:ea typeface="Verdana" charset="0"/>
              <a:cs typeface="Verdana" charset="0"/>
              <a:sym typeface="Verdana" charset="0"/>
            </a:endParaRPr>
          </a:p>
          <a:p>
            <a:pPr eaLnBrk="1" hangingPunct="1">
              <a:buSzPct val="125000"/>
              <a:buFont typeface="Verdana" charset="0"/>
              <a:buAutoNum type="arabicPeriod"/>
            </a:pPr>
            <a:r>
              <a:rPr lang="en-US" sz="1400" b="1" dirty="0">
                <a:latin typeface="Verdana" charset="0"/>
                <a:ea typeface="Verdana" charset="0"/>
                <a:cs typeface="Verdana" charset="0"/>
                <a:sym typeface="Verdana" charset="0"/>
              </a:rPr>
              <a:t>Students ask for a measuring cup so they can find volume. </a:t>
            </a:r>
            <a:r>
              <a:rPr lang="en-US" sz="1400" dirty="0">
                <a:latin typeface="Verdana" charset="0"/>
                <a:ea typeface="Verdana" charset="0"/>
                <a:cs typeface="Verdana" charset="0"/>
                <a:sym typeface="Verdana" charset="0"/>
              </a:rPr>
              <a:t>Take this one first. Say something like, “Great idea. That’d be so easy and we could all get out of here for break. But unfortunately </a:t>
            </a:r>
            <a:r>
              <a:rPr lang="en-US" sz="1400" u="sng" dirty="0">
                <a:latin typeface="Verdana" charset="0"/>
                <a:ea typeface="Verdana" charset="0"/>
                <a:cs typeface="Verdana" charset="0"/>
                <a:sym typeface="Verdana" charset="0"/>
              </a:rPr>
              <a:t>I don’t have a measuring cup and</a:t>
            </a:r>
            <a:r>
              <a:rPr lang="en-US" sz="1400" dirty="0">
                <a:latin typeface="Verdana" charset="0"/>
                <a:ea typeface="Verdana" charset="0"/>
                <a:cs typeface="Verdana" charset="0"/>
                <a:sym typeface="Verdana" charset="0"/>
              </a:rPr>
              <a:t> all I’m working with at the moment is a ruler.”</a:t>
            </a:r>
            <a:endParaRPr lang="en-US" sz="1400" b="1" dirty="0">
              <a:latin typeface="Verdana" charset="0"/>
              <a:ea typeface="Verdana" charset="0"/>
              <a:cs typeface="Verdana" charset="0"/>
              <a:sym typeface="Verdana" charset="0"/>
            </a:endParaRPr>
          </a:p>
          <a:p>
            <a:pPr eaLnBrk="1" hangingPunct="1">
              <a:buSzPct val="125000"/>
              <a:buFont typeface="Verdana" charset="0"/>
              <a:buChar char="•"/>
            </a:pPr>
            <a:r>
              <a:rPr lang="en-US" sz="1400" b="1" dirty="0">
                <a:latin typeface="Verdana" charset="0"/>
                <a:ea typeface="Verdana" charset="0"/>
                <a:cs typeface="Verdana" charset="0"/>
                <a:sym typeface="Verdana" charset="0"/>
              </a:rPr>
              <a:t>Students ask for “height.” </a:t>
            </a:r>
            <a:r>
              <a:rPr lang="en-US" sz="1400" dirty="0">
                <a:latin typeface="Verdana" charset="0"/>
                <a:ea typeface="Verdana" charset="0"/>
                <a:cs typeface="Verdana" charset="0"/>
                <a:sym typeface="Verdana" charset="0"/>
              </a:rPr>
              <a:t>This isn’t very precise so we’ll push on it. Say, “Okay, when you ask for height? You’re looking for </a:t>
            </a:r>
            <a:r>
              <a:rPr lang="en-US" sz="1400" i="1" dirty="0">
                <a:latin typeface="Verdana" charset="0"/>
                <a:ea typeface="Verdana" charset="0"/>
                <a:cs typeface="Verdana" charset="0"/>
                <a:sym typeface="Verdana" charset="0"/>
              </a:rPr>
              <a:t>this </a:t>
            </a:r>
            <a:r>
              <a:rPr lang="en-US" sz="1400" dirty="0">
                <a:latin typeface="Verdana" charset="0"/>
                <a:ea typeface="Verdana" charset="0"/>
                <a:cs typeface="Verdana" charset="0"/>
                <a:sym typeface="Verdana" charset="0"/>
              </a:rPr>
              <a:t>height here, right?” Then put your fingers from the very top of the glass to the very bottom of the glass. They need to tell you, “No, we want the height of the </a:t>
            </a:r>
            <a:r>
              <a:rPr lang="en-US" sz="1400" i="1" dirty="0">
                <a:latin typeface="Verdana" charset="0"/>
                <a:ea typeface="Verdana" charset="0"/>
                <a:cs typeface="Verdana" charset="0"/>
                <a:sym typeface="Verdana" charset="0"/>
              </a:rPr>
              <a:t>soda</a:t>
            </a:r>
            <a:r>
              <a:rPr lang="en-US" sz="1400" dirty="0">
                <a:latin typeface="Verdana" charset="0"/>
                <a:ea typeface="Verdana" charset="0"/>
                <a:cs typeface="Verdana" charset="0"/>
                <a:sym typeface="Verdana" charset="0"/>
              </a:rPr>
              <a:t>.”</a:t>
            </a:r>
          </a:p>
          <a:p>
            <a:pPr eaLnBrk="1" hangingPunct="1">
              <a:buSzPct val="125000"/>
              <a:buFont typeface="Verdana" charset="0"/>
              <a:buChar char="•"/>
            </a:pPr>
            <a:r>
              <a:rPr lang="en-US" sz="1400" b="1" dirty="0">
                <a:latin typeface="Verdana" charset="0"/>
                <a:ea typeface="Verdana" charset="0"/>
                <a:cs typeface="Verdana" charset="0"/>
                <a:sym typeface="Verdana" charset="0"/>
              </a:rPr>
              <a:t>Students ask for “radius” or “diameter” or “circumference.” </a:t>
            </a:r>
            <a:r>
              <a:rPr lang="en-US" sz="1400" dirty="0">
                <a:latin typeface="Verdana" charset="0"/>
                <a:ea typeface="Verdana" charset="0"/>
                <a:cs typeface="Verdana" charset="0"/>
                <a:sym typeface="Verdana" charset="0"/>
              </a:rPr>
              <a:t>Talk about how we know we can turn any one of those facts into any of the others. But which of those three is easiest to get and which is hardest? Have them think about the question for a minute and write down a response, then share it with a neighbor.</a:t>
            </a:r>
          </a:p>
          <a:p>
            <a:pPr marL="1269959" lvl="1" indent="-317490">
              <a:buFontTx/>
              <a:buChar char="•"/>
            </a:pPr>
            <a:r>
              <a:rPr lang="en-US" sz="1400" i="1" dirty="0">
                <a:latin typeface="Verdana" charset="0"/>
                <a:ea typeface="Verdana" charset="0"/>
                <a:cs typeface="Verdana" charset="0"/>
                <a:sym typeface="Verdana" charset="0"/>
              </a:rPr>
              <a:t>Radius</a:t>
            </a:r>
            <a:r>
              <a:rPr lang="en-US" sz="1400" dirty="0">
                <a:latin typeface="Verdana" charset="0"/>
                <a:ea typeface="Verdana" charset="0"/>
                <a:cs typeface="Verdana" charset="0"/>
                <a:sym typeface="Verdana" charset="0"/>
              </a:rPr>
              <a:t>. Radius is difficult because it relies on finding the center of the glass, which is invisible.</a:t>
            </a:r>
            <a:endParaRPr lang="en-US" sz="1400" i="1" dirty="0">
              <a:latin typeface="Verdana" charset="0"/>
              <a:ea typeface="Verdana" charset="0"/>
              <a:cs typeface="Verdana" charset="0"/>
              <a:sym typeface="Verdana" charset="0"/>
            </a:endParaRPr>
          </a:p>
          <a:p>
            <a:pPr marL="1269959" lvl="1" indent="-317490">
              <a:buFontTx/>
              <a:buChar char="•"/>
            </a:pPr>
            <a:r>
              <a:rPr lang="en-US" sz="1400" i="1" dirty="0">
                <a:latin typeface="Verdana" charset="0"/>
                <a:ea typeface="Verdana" charset="0"/>
                <a:cs typeface="Verdana" charset="0"/>
                <a:sym typeface="Verdana" charset="0"/>
              </a:rPr>
              <a:t>Circumference.</a:t>
            </a:r>
            <a:r>
              <a:rPr lang="en-US" sz="1400" dirty="0">
                <a:latin typeface="Verdana" charset="0"/>
                <a:ea typeface="Verdana" charset="0"/>
                <a:cs typeface="Verdana" charset="0"/>
                <a:sym typeface="Verdana" charset="0"/>
              </a:rPr>
              <a:t> Circumference is difficult with a ruler, of course. But even if you allow a piece of string (or a seamstress’ tape) it doesn’t help to pull the string taut around the outside of the glass because that will include </a:t>
            </a:r>
            <a:r>
              <a:rPr lang="en-US" sz="1400" i="1" dirty="0">
                <a:latin typeface="Verdana" charset="0"/>
                <a:ea typeface="Verdana" charset="0"/>
                <a:cs typeface="Verdana" charset="0"/>
                <a:sym typeface="Verdana" charset="0"/>
              </a:rPr>
              <a:t>the thickness of the glass</a:t>
            </a:r>
            <a:r>
              <a:rPr lang="en-US" sz="1400" dirty="0">
                <a:latin typeface="Verdana" charset="0"/>
                <a:ea typeface="Verdana" charset="0"/>
                <a:cs typeface="Verdana" charset="0"/>
                <a:sym typeface="Verdana" charset="0"/>
              </a:rPr>
              <a:t> in with the </a:t>
            </a:r>
            <a:r>
              <a:rPr lang="en-US" sz="1400" i="1" dirty="0">
                <a:latin typeface="Verdana" charset="0"/>
                <a:ea typeface="Verdana" charset="0"/>
                <a:cs typeface="Verdana" charset="0"/>
                <a:sym typeface="Verdana" charset="0"/>
              </a:rPr>
              <a:t>soda</a:t>
            </a:r>
            <a:r>
              <a:rPr lang="en-US" sz="1400" dirty="0">
                <a:latin typeface="Verdana" charset="0"/>
                <a:ea typeface="Verdana" charset="0"/>
                <a:cs typeface="Verdana" charset="0"/>
                <a:sym typeface="Verdana" charset="0"/>
              </a:rPr>
              <a:t>. It’s difficult to pull the string taut around the </a:t>
            </a:r>
            <a:r>
              <a:rPr lang="en-US" sz="1400" i="1" dirty="0">
                <a:latin typeface="Verdana" charset="0"/>
                <a:ea typeface="Verdana" charset="0"/>
                <a:cs typeface="Verdana" charset="0"/>
                <a:sym typeface="Verdana" charset="0"/>
              </a:rPr>
              <a:t>inside </a:t>
            </a:r>
            <a:r>
              <a:rPr lang="en-US" sz="1400" dirty="0">
                <a:latin typeface="Verdana" charset="0"/>
                <a:ea typeface="Verdana" charset="0"/>
                <a:cs typeface="Verdana" charset="0"/>
                <a:sym typeface="Verdana" charset="0"/>
              </a:rPr>
              <a:t>of the glass, which is what’s required.</a:t>
            </a:r>
          </a:p>
          <a:p>
            <a:pPr marL="1269959" lvl="1" indent="-317490">
              <a:buFontTx/>
              <a:buChar char="•"/>
            </a:pPr>
            <a:r>
              <a:rPr lang="en-US" sz="1400" i="1" dirty="0">
                <a:latin typeface="Verdana" charset="0"/>
                <a:ea typeface="Verdana" charset="0"/>
                <a:cs typeface="Verdana" charset="0"/>
                <a:sym typeface="Verdana" charset="0"/>
              </a:rPr>
              <a:t>Diameter.</a:t>
            </a:r>
            <a:r>
              <a:rPr lang="en-US" sz="1400" dirty="0">
                <a:latin typeface="Verdana" charset="0"/>
                <a:ea typeface="Verdana" charset="0"/>
                <a:cs typeface="Verdana" charset="0"/>
                <a:sym typeface="Verdana" charset="0"/>
              </a:rPr>
              <a:t> Diameter may seem easiest but it too relies on finding the center of the circle. We know a curious fact about circles that may be very helpful, though: The diameter is the longest chord in a circle. So fix one end of the ruler to a point on the circumference of the glass and then rotate the ruler around the rest of the glass. The longest measurement </a:t>
            </a:r>
            <a:r>
              <a:rPr lang="en-US" sz="1400" i="1" dirty="0">
                <a:latin typeface="Verdana" charset="0"/>
                <a:ea typeface="Verdana" charset="0"/>
                <a:cs typeface="Verdana" charset="0"/>
                <a:sym typeface="Verdana" charset="0"/>
              </a:rPr>
              <a:t>has</a:t>
            </a:r>
            <a:r>
              <a:rPr lang="en-US" sz="1400" dirty="0">
                <a:latin typeface="Verdana" charset="0"/>
                <a:ea typeface="Verdana" charset="0"/>
                <a:cs typeface="Verdana" charset="0"/>
                <a:sym typeface="Verdana" charset="0"/>
              </a:rPr>
              <a:t> to be the diameter.</a:t>
            </a:r>
          </a:p>
          <a:p>
            <a:pPr eaLnBrk="1" hangingPunct="1">
              <a:buSzPct val="125000"/>
              <a:buFont typeface="Verdana" charset="0"/>
              <a:buChar char="•"/>
            </a:pPr>
            <a:r>
              <a:rPr lang="en-US" sz="1400" b="1" dirty="0">
                <a:latin typeface="Verdana" charset="0"/>
                <a:ea typeface="Verdana" charset="0"/>
                <a:cs typeface="Verdana" charset="0"/>
                <a:sym typeface="Verdana" charset="0"/>
              </a:rPr>
              <a:t>Students ask for some extremely precise information. </a:t>
            </a:r>
            <a:r>
              <a:rPr lang="en-US" sz="1400" dirty="0">
                <a:latin typeface="Verdana" charset="0"/>
                <a:ea typeface="Verdana" charset="0"/>
                <a:cs typeface="Verdana" charset="0"/>
                <a:sym typeface="Verdana" charset="0"/>
              </a:rPr>
              <a:t>For example, “Is it really a cylinder?” or “What about the thickness of the glass?” or</a:t>
            </a:r>
            <a:r>
              <a:rPr lang="en-US" sz="1400" b="1" dirty="0">
                <a:latin typeface="Verdana" charset="0"/>
                <a:ea typeface="Verdana" charset="0"/>
                <a:cs typeface="Verdana" charset="0"/>
                <a:sym typeface="Verdana" charset="0"/>
              </a:rPr>
              <a:t> </a:t>
            </a:r>
            <a:r>
              <a:rPr lang="en-US" sz="1400" dirty="0">
                <a:latin typeface="Verdana" charset="0"/>
                <a:ea typeface="Verdana" charset="0"/>
                <a:cs typeface="Verdana" charset="0"/>
                <a:sym typeface="Verdana" charset="0"/>
              </a:rPr>
              <a:t>“Is the bottom of the glass really flat?”</a:t>
            </a:r>
            <a:r>
              <a:rPr lang="en-US" sz="1400" b="1" dirty="0">
                <a:latin typeface="Verdana" charset="0"/>
                <a:ea typeface="Verdana" charset="0"/>
                <a:cs typeface="Verdana" charset="0"/>
                <a:sym typeface="Verdana" charset="0"/>
              </a:rPr>
              <a:t> </a:t>
            </a:r>
            <a:r>
              <a:rPr lang="en-US" sz="1400" dirty="0">
                <a:latin typeface="Verdana" charset="0"/>
                <a:ea typeface="Verdana" charset="0"/>
                <a:cs typeface="Verdana" charset="0"/>
                <a:sym typeface="Verdana" charset="0"/>
              </a:rPr>
              <a:t>It may seem initially that these students are being disruptive or disagreeable but every other student ought to emulate this attention to precision. </a:t>
            </a:r>
            <a:r>
              <a:rPr lang="en-US" sz="1400" b="1" dirty="0">
                <a:latin typeface="Verdana" charset="0"/>
                <a:ea typeface="Verdana" charset="0"/>
                <a:cs typeface="Verdana" charset="0"/>
                <a:sym typeface="Verdana" charset="0"/>
              </a:rPr>
              <a:t>Answer these questions directly and with sincerity</a:t>
            </a:r>
            <a:r>
              <a:rPr lang="en-US" sz="1400" dirty="0">
                <a:latin typeface="Verdana" charset="0"/>
                <a:ea typeface="Verdana" charset="0"/>
                <a:cs typeface="Verdana" charset="0"/>
                <a:sym typeface="Verdana" charset="0"/>
              </a:rPr>
              <a:t>, “It’s really a cylinder.” and “We’ll get measurements that take the thickness of the glass into consideration.” and “The bottom of the glass is really flat.” Then throw a lot of praise on them.’’</a:t>
            </a:r>
          </a:p>
          <a:p>
            <a:pPr eaLnBrk="1" hangingPunct="1">
              <a:buSzPct val="125000"/>
              <a:buFont typeface="Verdana" charset="0"/>
              <a:buChar char="•"/>
            </a:pPr>
            <a:endParaRPr lang="en-US" sz="1400" dirty="0">
              <a:latin typeface="Verdana" charset="0"/>
              <a:ea typeface="Verdana" charset="0"/>
              <a:cs typeface="Verdana" charset="0"/>
              <a:sym typeface="Verdana" charset="0"/>
            </a:endParaRPr>
          </a:p>
          <a:p>
            <a:pPr eaLnBrk="1" hangingPunct="1">
              <a:buSzPct val="125000"/>
              <a:buFont typeface="Verdana" charset="0"/>
              <a:buChar char="•"/>
            </a:pPr>
            <a:endParaRPr lang="en-US" sz="1400" dirty="0">
              <a:latin typeface="Verdana" charset="0"/>
              <a:ea typeface="Verdana" charset="0"/>
              <a:cs typeface="Verdana" charset="0"/>
              <a:sym typeface="Verdana" charset="0"/>
            </a:endParaRPr>
          </a:p>
          <a:p>
            <a:pPr eaLnBrk="1" hangingPunct="1"/>
            <a:endParaRPr lang="en-US" sz="1400" b="1" dirty="0">
              <a:latin typeface="Verdana" charset="0"/>
              <a:ea typeface="Verdana" charset="0"/>
              <a:cs typeface="Verdana" charset="0"/>
              <a:sym typeface="Verdana" charset="0"/>
            </a:endParaRPr>
          </a:p>
        </p:txBody>
      </p:sp>
    </p:spTree>
    <p:extLst>
      <p:ext uri="{BB962C8B-B14F-4D97-AF65-F5344CB8AC3E}">
        <p14:creationId xmlns:p14="http://schemas.microsoft.com/office/powerpoint/2010/main" val="1262556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Rot="1" noChangeAspect="1" noChangeArrowheads="1"/>
          </p:cNvSpPr>
          <p:nvPr>
            <p:ph type="sldImg"/>
          </p:nvPr>
        </p:nvSpPr>
        <p:spPr>
          <a:solidFill>
            <a:srgbClr val="FFFFFF"/>
          </a:solidFill>
          <a:ln/>
        </p:spPr>
      </p:sp>
      <p:sp>
        <p:nvSpPr>
          <p:cNvPr id="23555" name="Rectangle 2"/>
          <p:cNvSpPr>
            <a:spLocks noGrp="1" noChangeArrowheads="1"/>
          </p:cNvSpPr>
          <p:nvPr>
            <p:ph type="body" idx="1"/>
          </p:nvPr>
        </p:nvSpPr>
        <p:spPr>
          <a:noFill/>
          <a:ln/>
        </p:spPr>
        <p:txBody>
          <a:bodyPr/>
          <a:lstStyle/>
          <a:p>
            <a:pPr eaLnBrk="1" hangingPunct="1"/>
            <a:r>
              <a:rPr lang="en-US" sz="1400" b="1" dirty="0">
                <a:latin typeface="Verdana" charset="0"/>
                <a:ea typeface="Verdana" charset="0"/>
                <a:cs typeface="Verdana" charset="0"/>
                <a:sym typeface="Verdana" charset="0"/>
              </a:rPr>
              <a:t>Goal:</a:t>
            </a:r>
          </a:p>
          <a:p>
            <a:pPr eaLnBrk="1" hangingPunct="1"/>
            <a:endParaRPr lang="en-US" sz="1400" dirty="0">
              <a:latin typeface="Verdana" charset="0"/>
              <a:ea typeface="Verdana" charset="0"/>
              <a:cs typeface="Verdana" charset="0"/>
              <a:sym typeface="Verdana" charset="0"/>
            </a:endParaRPr>
          </a:p>
          <a:p>
            <a:pPr eaLnBrk="1" hangingPunct="1"/>
            <a:r>
              <a:rPr lang="en-US" sz="1400" dirty="0">
                <a:latin typeface="Verdana" charset="0"/>
                <a:ea typeface="Verdana" charset="0"/>
                <a:cs typeface="Verdana" charset="0"/>
                <a:sym typeface="Verdana" charset="0"/>
              </a:rPr>
              <a:t>The goal of this slide is to give students the information you’ve settled on as most precise and easiest to measure with the tools on hand, all without implying a specific solution strategy yet. The goal of this slide is that students struggle productively, </a:t>
            </a:r>
            <a:r>
              <a:rPr lang="en-US" sz="1400" u="sng" dirty="0">
                <a:latin typeface="Verdana" charset="0"/>
                <a:ea typeface="Verdana" charset="0"/>
                <a:cs typeface="Verdana" charset="0"/>
                <a:sym typeface="Verdana" charset="0"/>
              </a:rPr>
              <a:t>and come to</a:t>
            </a:r>
            <a:r>
              <a:rPr lang="en-US" sz="1400" dirty="0">
                <a:latin typeface="Verdana" charset="0"/>
                <a:ea typeface="Verdana" charset="0"/>
                <a:cs typeface="Verdana" charset="0"/>
                <a:sym typeface="Verdana" charset="0"/>
              </a:rPr>
              <a:t> </a:t>
            </a:r>
            <a:r>
              <a:rPr lang="en-US" sz="1400" strike="sngStrike" dirty="0">
                <a:latin typeface="Gill Sans" charset="0"/>
                <a:ea typeface="ＭＳ Ｐゴシック" charset="-128"/>
                <a:cs typeface="ＭＳ Ｐゴシック" charset="-128"/>
              </a:rPr>
              <a:t>so that they </a:t>
            </a:r>
            <a:r>
              <a:rPr lang="en-US" sz="1400" dirty="0">
                <a:latin typeface="Gill Sans" charset="0"/>
                <a:ea typeface="ＭＳ Ｐゴシック" charset="-128"/>
                <a:cs typeface="ＭＳ Ｐゴシック" charset="-128"/>
              </a:rPr>
              <a:t>crave more information so they can know what to do with this information </a:t>
            </a:r>
            <a:r>
              <a:rPr lang="en-US" sz="1400" u="sng" dirty="0">
                <a:latin typeface="Gill Sans" charset="0"/>
                <a:ea typeface="ＭＳ Ｐゴシック" charset="-128"/>
                <a:cs typeface="ＭＳ Ｐゴシック" charset="-128"/>
              </a:rPr>
              <a:t>and worry </a:t>
            </a:r>
            <a:r>
              <a:rPr lang="en-US" sz="1400" u="sng" dirty="0" err="1">
                <a:latin typeface="Gill Sans" charset="0"/>
                <a:ea typeface="ＭＳ Ｐゴシック" charset="-128"/>
                <a:cs typeface="ＭＳ Ｐゴシック" charset="-128"/>
              </a:rPr>
              <a:t>abouat</a:t>
            </a:r>
            <a:r>
              <a:rPr lang="en-US" sz="1400" u="sng" dirty="0">
                <a:latin typeface="Gill Sans" charset="0"/>
                <a:ea typeface="ＭＳ Ｐゴシック" charset="-128"/>
                <a:cs typeface="ＭＳ Ｐゴシック" charset="-128"/>
              </a:rPr>
              <a:t> what to do with this information, all</a:t>
            </a:r>
            <a:r>
              <a:rPr lang="en-US" sz="1400" dirty="0">
                <a:latin typeface="Gill Sans" charset="0"/>
                <a:ea typeface="ＭＳ Ｐゴシック" charset="-128"/>
                <a:cs typeface="ＭＳ Ｐゴシック" charset="-128"/>
              </a:rPr>
              <a:t> </a:t>
            </a:r>
            <a:r>
              <a:rPr lang="en-US" sz="1400" dirty="0">
                <a:latin typeface="Verdana" charset="0"/>
                <a:ea typeface="Verdana" charset="0"/>
                <a:cs typeface="Verdana" charset="0"/>
                <a:sym typeface="Verdana" charset="0"/>
              </a:rPr>
              <a:t>before you teach them the formula for volume.</a:t>
            </a:r>
          </a:p>
          <a:p>
            <a:pPr eaLnBrk="1" hangingPunct="1"/>
            <a:endParaRPr lang="en-US" sz="1400" dirty="0">
              <a:latin typeface="Verdana" charset="0"/>
              <a:ea typeface="Verdana" charset="0"/>
              <a:cs typeface="Verdana" charset="0"/>
              <a:sym typeface="Verdana" charset="0"/>
            </a:endParaRPr>
          </a:p>
          <a:p>
            <a:pPr eaLnBrk="1" hangingPunct="1"/>
            <a:endParaRPr lang="en-US" sz="1400" dirty="0">
              <a:latin typeface="Verdana" charset="0"/>
              <a:ea typeface="Verdana" charset="0"/>
              <a:cs typeface="Verdana" charset="0"/>
              <a:sym typeface="Verdana" charset="0"/>
            </a:endParaRPr>
          </a:p>
          <a:p>
            <a:pPr eaLnBrk="1" hangingPunct="1"/>
            <a:r>
              <a:rPr lang="en-US" sz="1400" b="1" dirty="0">
                <a:latin typeface="Verdana" charset="0"/>
                <a:ea typeface="Verdana" charset="0"/>
                <a:cs typeface="Verdana" charset="0"/>
                <a:sym typeface="Verdana" charset="0"/>
              </a:rPr>
              <a:t>Teaching Moves:</a:t>
            </a:r>
          </a:p>
          <a:p>
            <a:pPr eaLnBrk="1" hangingPunct="1"/>
            <a:endParaRPr lang="en-US" sz="1400" dirty="0">
              <a:latin typeface="Verdana" charset="0"/>
              <a:ea typeface="Verdana" charset="0"/>
              <a:cs typeface="Verdana" charset="0"/>
              <a:sym typeface="Verdana" charset="0"/>
            </a:endParaRPr>
          </a:p>
          <a:p>
            <a:pPr eaLnBrk="1" hangingPunct="1">
              <a:buSzPct val="125000"/>
              <a:buFont typeface="Verdana" charset="0"/>
              <a:buChar char="•"/>
            </a:pPr>
            <a:r>
              <a:rPr lang="en-US" sz="1400" b="1" dirty="0">
                <a:latin typeface="Verdana" charset="0"/>
                <a:ea typeface="Verdana" charset="0"/>
                <a:cs typeface="Verdana" charset="0"/>
                <a:sym typeface="Verdana" charset="0"/>
              </a:rPr>
              <a:t>Give them some time to struggle. </a:t>
            </a:r>
            <a:r>
              <a:rPr lang="en-US" sz="1400" dirty="0">
                <a:latin typeface="Verdana" charset="0"/>
                <a:ea typeface="Verdana" charset="0"/>
                <a:cs typeface="Verdana" charset="0"/>
                <a:sym typeface="Verdana" charset="0"/>
              </a:rPr>
              <a:t>Say, “Okay, you guys asked for this information because you had some rough, fuzzy plan for it. I want you to take a minute to work on your own and put that plan into action.” [</a:t>
            </a:r>
            <a:r>
              <a:rPr lang="en-US" sz="1400" u="sng" dirty="0">
                <a:solidFill>
                  <a:srgbClr val="0020FE"/>
                </a:solidFill>
                <a:latin typeface="Verdana" charset="0"/>
                <a:ea typeface="Verdana" charset="0"/>
                <a:cs typeface="Verdana" charset="0"/>
                <a:sym typeface="Verdana" charset="0"/>
                <a:hlinkClick r:id="rId3"/>
              </a:rPr>
              <a:t>Why?</a:t>
            </a:r>
            <a:r>
              <a:rPr lang="en-US" sz="1400" dirty="0">
                <a:latin typeface="Verdana" charset="0"/>
                <a:ea typeface="Verdana" charset="0"/>
                <a:cs typeface="Verdana" charset="0"/>
                <a:sym typeface="Verdana" charset="0"/>
              </a:rPr>
              <a:t>]</a:t>
            </a:r>
          </a:p>
          <a:p>
            <a:pPr eaLnBrk="1" hangingPunct="1">
              <a:buSzPct val="125000"/>
              <a:buFont typeface="Verdana" charset="0"/>
              <a:buChar char="•"/>
            </a:pPr>
            <a:r>
              <a:rPr lang="en-US" sz="1400" b="1" dirty="0">
                <a:latin typeface="Verdana" charset="0"/>
                <a:ea typeface="Verdana" charset="0"/>
                <a:cs typeface="Verdana" charset="0"/>
                <a:sym typeface="Verdana" charset="0"/>
              </a:rPr>
              <a:t>Ask them to share ideas with their neighbors.</a:t>
            </a:r>
            <a:r>
              <a:rPr lang="en-US" sz="1400" dirty="0">
                <a:latin typeface="Verdana" charset="0"/>
                <a:ea typeface="Verdana" charset="0"/>
                <a:cs typeface="Verdana" charset="0"/>
                <a:sym typeface="Verdana" charset="0"/>
              </a:rPr>
              <a:t> Don’t expect your students to just “discover” the formula for cylinder volume. Don’t expect all this understanding to arise without some intervention on your part. But if students invest time and struggle in the question, they’ll want the explanation even more and be in a better place to appreciate it.</a:t>
            </a:r>
          </a:p>
          <a:p>
            <a:pPr eaLnBrk="1" hangingPunct="1"/>
            <a:endParaRPr lang="en-US" sz="2200" dirty="0">
              <a:latin typeface="Lucida Grande" charset="0"/>
              <a:ea typeface="Lucida Grande" charset="0"/>
              <a:cs typeface="Lucida Grande" charset="0"/>
              <a:sym typeface="Lucida Grande" charset="0"/>
            </a:endParaRPr>
          </a:p>
          <a:p>
            <a:pPr eaLnBrk="1" hangingPunct="1"/>
            <a:r>
              <a:rPr lang="en-US" sz="1400" b="1" dirty="0">
                <a:latin typeface="Verdana" charset="0"/>
                <a:ea typeface="Verdana" charset="0"/>
                <a:cs typeface="Verdana" charset="0"/>
                <a:sym typeface="Verdana" charset="0"/>
              </a:rPr>
              <a:t>Interesting Outcomes:</a:t>
            </a:r>
          </a:p>
          <a:p>
            <a:pPr eaLnBrk="1" hangingPunct="1"/>
            <a:endParaRPr lang="en-US" sz="1400" dirty="0">
              <a:latin typeface="Verdana" charset="0"/>
              <a:ea typeface="Verdana" charset="0"/>
              <a:cs typeface="Verdana" charset="0"/>
              <a:sym typeface="Verdana" charset="0"/>
            </a:endParaRPr>
          </a:p>
          <a:p>
            <a:pPr eaLnBrk="1" hangingPunct="1">
              <a:buSzPct val="125000"/>
              <a:buFont typeface="Verdana" charset="0"/>
              <a:buChar char="•"/>
            </a:pPr>
            <a:r>
              <a:rPr lang="en-US" sz="1400" b="1" dirty="0">
                <a:latin typeface="Verdana" charset="0"/>
                <a:ea typeface="Verdana" charset="0"/>
                <a:cs typeface="Verdana" charset="0"/>
                <a:sym typeface="Verdana" charset="0"/>
              </a:rPr>
              <a:t>They don’t solve the problem. </a:t>
            </a:r>
            <a:r>
              <a:rPr lang="en-US" sz="1400" dirty="0">
                <a:latin typeface="Verdana" charset="0"/>
                <a:ea typeface="Verdana" charset="0"/>
                <a:cs typeface="Verdana" charset="0"/>
                <a:sym typeface="Verdana" charset="0"/>
              </a:rPr>
              <a:t>In this case we’ll move to the lecture in the next slide.</a:t>
            </a:r>
          </a:p>
          <a:p>
            <a:pPr eaLnBrk="1" hangingPunct="1">
              <a:buSzPct val="125000"/>
              <a:buFont typeface="Verdana" charset="0"/>
              <a:buChar char="•"/>
            </a:pPr>
            <a:r>
              <a:rPr lang="en-US" sz="1400" b="1" dirty="0">
                <a:latin typeface="Verdana" charset="0"/>
                <a:ea typeface="Verdana" charset="0"/>
                <a:cs typeface="Verdana" charset="0"/>
                <a:sym typeface="Verdana" charset="0"/>
              </a:rPr>
              <a:t>Some students solve the problem. </a:t>
            </a:r>
            <a:r>
              <a:rPr lang="en-US" sz="1400" dirty="0">
                <a:latin typeface="Verdana" charset="0"/>
                <a:ea typeface="Verdana" charset="0"/>
                <a:cs typeface="Verdana" charset="0"/>
                <a:sym typeface="Verdana" charset="0"/>
              </a:rPr>
              <a:t>This is always a possibility. If a student solves the task quickly, pose one of the extension questions we’ve included in later slides.</a:t>
            </a:r>
          </a:p>
        </p:txBody>
      </p:sp>
    </p:spTree>
    <p:extLst>
      <p:ext uri="{BB962C8B-B14F-4D97-AF65-F5344CB8AC3E}">
        <p14:creationId xmlns:p14="http://schemas.microsoft.com/office/powerpoint/2010/main" val="3957511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FA8F41-F416-432C-A51C-B3CCA5811790}" type="slidenum">
              <a:rPr lang="en-US" smtClean="0"/>
              <a:t>17</a:t>
            </a:fld>
            <a:endParaRPr lang="en-US"/>
          </a:p>
        </p:txBody>
      </p:sp>
    </p:spTree>
    <p:extLst>
      <p:ext uri="{BB962C8B-B14F-4D97-AF65-F5344CB8AC3E}">
        <p14:creationId xmlns:p14="http://schemas.microsoft.com/office/powerpoint/2010/main" val="2895824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968FD7-AC80-4B4E-86B3-9D51F3C60C5C}" type="slidenum">
              <a:rPr lang="en-US" smtClean="0"/>
              <a:t>18</a:t>
            </a:fld>
            <a:endParaRPr lang="en-US"/>
          </a:p>
        </p:txBody>
      </p:sp>
    </p:spTree>
    <p:extLst>
      <p:ext uri="{BB962C8B-B14F-4D97-AF65-F5344CB8AC3E}">
        <p14:creationId xmlns:p14="http://schemas.microsoft.com/office/powerpoint/2010/main" val="2551986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995217" y="8842031"/>
            <a:ext cx="3056414" cy="465455"/>
          </a:xfrm>
          <a:prstGeom prst="rect">
            <a:avLst/>
          </a:prstGeom>
        </p:spPr>
        <p:txBody>
          <a:bodyPr/>
          <a:lstStyle/>
          <a:p>
            <a:fld id="{50F3C9B2-96FC-4243-B895-C07F81CF0765}" type="slidenum">
              <a:rPr lang="en-US" smtClean="0"/>
              <a:t>19</a:t>
            </a:fld>
            <a:endParaRPr lang="en-US"/>
          </a:p>
        </p:txBody>
      </p:sp>
    </p:spTree>
    <p:extLst>
      <p:ext uri="{BB962C8B-B14F-4D97-AF65-F5344CB8AC3E}">
        <p14:creationId xmlns:p14="http://schemas.microsoft.com/office/powerpoint/2010/main" val="1586116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739165-F615-4A4C-8B96-D530B8817B24}" type="slidenum">
              <a:rPr lang="en-US" smtClean="0"/>
              <a:t>2</a:t>
            </a:fld>
            <a:endParaRPr lang="en-US"/>
          </a:p>
        </p:txBody>
      </p:sp>
    </p:spTree>
    <p:extLst>
      <p:ext uri="{BB962C8B-B14F-4D97-AF65-F5344CB8AC3E}">
        <p14:creationId xmlns:p14="http://schemas.microsoft.com/office/powerpoint/2010/main" val="3571140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995217" y="8842031"/>
            <a:ext cx="3056414" cy="465455"/>
          </a:xfrm>
          <a:prstGeom prst="rect">
            <a:avLst/>
          </a:prstGeom>
        </p:spPr>
        <p:txBody>
          <a:bodyPr/>
          <a:lstStyle/>
          <a:p>
            <a:fld id="{50F3C9B2-96FC-4243-B895-C07F81CF0765}" type="slidenum">
              <a:rPr lang="en-US" smtClean="0"/>
              <a:t>20</a:t>
            </a:fld>
            <a:endParaRPr lang="en-US"/>
          </a:p>
        </p:txBody>
      </p:sp>
    </p:spTree>
    <p:extLst>
      <p:ext uri="{BB962C8B-B14F-4D97-AF65-F5344CB8AC3E}">
        <p14:creationId xmlns:p14="http://schemas.microsoft.com/office/powerpoint/2010/main" val="180126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1D6DD-C5FD-488F-8E33-C41984EB9523}" type="slidenum">
              <a:rPr lang="en-US" smtClean="0"/>
              <a:t>21</a:t>
            </a:fld>
            <a:endParaRPr lang="en-US"/>
          </a:p>
        </p:txBody>
      </p:sp>
    </p:spTree>
    <p:extLst>
      <p:ext uri="{BB962C8B-B14F-4D97-AF65-F5344CB8AC3E}">
        <p14:creationId xmlns:p14="http://schemas.microsoft.com/office/powerpoint/2010/main" val="3064131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BF5C69C-A24A-406E-BD04-2238103C1B8B}" type="slidenum">
              <a:rPr lang="en-US" altLang="en-US" smtClean="0"/>
              <a:pPr eaLnBrk="1" hangingPunct="1">
                <a:spcBef>
                  <a:spcPct val="0"/>
                </a:spcBef>
              </a:pPr>
              <a:t>22</a:t>
            </a:fld>
            <a:endParaRPr lang="en-US" altLang="en-US" smtClean="0"/>
          </a:p>
        </p:txBody>
      </p:sp>
    </p:spTree>
    <p:extLst>
      <p:ext uri="{BB962C8B-B14F-4D97-AF65-F5344CB8AC3E}">
        <p14:creationId xmlns:p14="http://schemas.microsoft.com/office/powerpoint/2010/main" val="374895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968FD7-AC80-4B4E-86B3-9D51F3C60C5C}" type="slidenum">
              <a:rPr lang="en-US" smtClean="0"/>
              <a:t>23</a:t>
            </a:fld>
            <a:endParaRPr lang="en-US"/>
          </a:p>
        </p:txBody>
      </p:sp>
    </p:spTree>
    <p:extLst>
      <p:ext uri="{BB962C8B-B14F-4D97-AF65-F5344CB8AC3E}">
        <p14:creationId xmlns:p14="http://schemas.microsoft.com/office/powerpoint/2010/main" val="3565736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E118BA3-6F1D-45D6-9FBC-3219DDF3898E}" type="slidenum">
              <a:rPr lang="en-US" altLang="en-US" smtClean="0"/>
              <a:pPr eaLnBrk="1" hangingPunct="1">
                <a:spcBef>
                  <a:spcPct val="0"/>
                </a:spcBef>
              </a:pPr>
              <a:t>24</a:t>
            </a:fld>
            <a:endParaRPr lang="en-US" altLang="en-US" smtClean="0"/>
          </a:p>
        </p:txBody>
      </p:sp>
    </p:spTree>
    <p:extLst>
      <p:ext uri="{BB962C8B-B14F-4D97-AF65-F5344CB8AC3E}">
        <p14:creationId xmlns:p14="http://schemas.microsoft.com/office/powerpoint/2010/main" val="4286951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26" indent="-285741" eaLnBrk="0" hangingPunct="0">
              <a:defRPr b="1">
                <a:solidFill>
                  <a:schemeClr val="tx1"/>
                </a:solidFill>
                <a:latin typeface="Arial" charset="0"/>
              </a:defRPr>
            </a:lvl2pPr>
            <a:lvl3pPr marL="1142963" indent="-228593" eaLnBrk="0" hangingPunct="0">
              <a:defRPr b="1">
                <a:solidFill>
                  <a:schemeClr val="tx1"/>
                </a:solidFill>
                <a:latin typeface="Arial" charset="0"/>
              </a:defRPr>
            </a:lvl3pPr>
            <a:lvl4pPr marL="1600149" indent="-228593" eaLnBrk="0" hangingPunct="0">
              <a:defRPr b="1">
                <a:solidFill>
                  <a:schemeClr val="tx1"/>
                </a:solidFill>
                <a:latin typeface="Arial" charset="0"/>
              </a:defRPr>
            </a:lvl4pPr>
            <a:lvl5pPr marL="2057334" indent="-228593" eaLnBrk="0" hangingPunct="0">
              <a:defRPr b="1">
                <a:solidFill>
                  <a:schemeClr val="tx1"/>
                </a:solidFill>
                <a:latin typeface="Arial" charset="0"/>
              </a:defRPr>
            </a:lvl5pPr>
            <a:lvl6pPr marL="2514519" indent="-228593" eaLnBrk="0" fontAlgn="base" hangingPunct="0">
              <a:spcBef>
                <a:spcPct val="0"/>
              </a:spcBef>
              <a:spcAft>
                <a:spcPct val="0"/>
              </a:spcAft>
              <a:defRPr b="1">
                <a:solidFill>
                  <a:schemeClr val="tx1"/>
                </a:solidFill>
                <a:latin typeface="Arial" charset="0"/>
              </a:defRPr>
            </a:lvl6pPr>
            <a:lvl7pPr marL="2971705" indent="-228593" eaLnBrk="0" fontAlgn="base" hangingPunct="0">
              <a:spcBef>
                <a:spcPct val="0"/>
              </a:spcBef>
              <a:spcAft>
                <a:spcPct val="0"/>
              </a:spcAft>
              <a:defRPr b="1">
                <a:solidFill>
                  <a:schemeClr val="tx1"/>
                </a:solidFill>
                <a:latin typeface="Arial" charset="0"/>
              </a:defRPr>
            </a:lvl7pPr>
            <a:lvl8pPr marL="3428890" indent="-228593" eaLnBrk="0" fontAlgn="base" hangingPunct="0">
              <a:spcBef>
                <a:spcPct val="0"/>
              </a:spcBef>
              <a:spcAft>
                <a:spcPct val="0"/>
              </a:spcAft>
              <a:defRPr b="1">
                <a:solidFill>
                  <a:schemeClr val="tx1"/>
                </a:solidFill>
                <a:latin typeface="Arial" charset="0"/>
              </a:defRPr>
            </a:lvl8pPr>
            <a:lvl9pPr marL="3886076" indent="-228593" eaLnBrk="0" fontAlgn="base" hangingPunct="0">
              <a:spcBef>
                <a:spcPct val="0"/>
              </a:spcBef>
              <a:spcAft>
                <a:spcPct val="0"/>
              </a:spcAft>
              <a:defRPr b="1">
                <a:solidFill>
                  <a:schemeClr val="tx1"/>
                </a:solidFill>
                <a:latin typeface="Arial" charset="0"/>
              </a:defRPr>
            </a:lvl9pPr>
          </a:lstStyle>
          <a:p>
            <a:pPr eaLnBrk="1" hangingPunct="1"/>
            <a:fld id="{08DC2572-2EF7-4D84-B205-A341D6558B7D}" type="slidenum">
              <a:rPr lang="en-US" altLang="en-US" b="0" smtClean="0"/>
              <a:pPr eaLnBrk="1" hangingPunct="1"/>
              <a:t>25</a:t>
            </a:fld>
            <a:endParaRPr lang="en-US" altLang="en-US" b="0" smtClean="0"/>
          </a:p>
        </p:txBody>
      </p:sp>
    </p:spTree>
    <p:extLst>
      <p:ext uri="{BB962C8B-B14F-4D97-AF65-F5344CB8AC3E}">
        <p14:creationId xmlns:p14="http://schemas.microsoft.com/office/powerpoint/2010/main" val="2348252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1B3611-2B61-4217-9A98-3188BFA63B29}" type="slidenum">
              <a:rPr lang="en-US" smtClean="0"/>
              <a:t>26</a:t>
            </a:fld>
            <a:endParaRPr lang="en-US"/>
          </a:p>
        </p:txBody>
      </p:sp>
    </p:spTree>
    <p:extLst>
      <p:ext uri="{BB962C8B-B14F-4D97-AF65-F5344CB8AC3E}">
        <p14:creationId xmlns:p14="http://schemas.microsoft.com/office/powerpoint/2010/main" val="1961942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76AF776A-5326-4AC4-A4D7-84E3F7BCD8B1}" type="slidenum">
              <a:rPr lang="en-US" altLang="en-US" b="0" smtClean="0"/>
              <a:pPr eaLnBrk="1" hangingPunct="1"/>
              <a:t>27</a:t>
            </a:fld>
            <a:endParaRPr lang="en-US" altLang="en-US" b="0" smtClean="0"/>
          </a:p>
        </p:txBody>
      </p:sp>
    </p:spTree>
    <p:extLst>
      <p:ext uri="{BB962C8B-B14F-4D97-AF65-F5344CB8AC3E}">
        <p14:creationId xmlns:p14="http://schemas.microsoft.com/office/powerpoint/2010/main" val="1837356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4E7047-2F5F-41C2-B9A7-A1B69E8C984C}" type="slidenum">
              <a:rPr lang="en-US" smtClean="0"/>
              <a:t>28</a:t>
            </a:fld>
            <a:endParaRPr lang="en-US"/>
          </a:p>
        </p:txBody>
      </p:sp>
    </p:spTree>
    <p:extLst>
      <p:ext uri="{BB962C8B-B14F-4D97-AF65-F5344CB8AC3E}">
        <p14:creationId xmlns:p14="http://schemas.microsoft.com/office/powerpoint/2010/main" val="2599429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F3C9B2-96FC-4243-B895-C07F81CF0765}" type="slidenum">
              <a:rPr lang="en-US" smtClean="0"/>
              <a:pPr/>
              <a:t>29</a:t>
            </a:fld>
            <a:endParaRPr lang="en-US"/>
          </a:p>
        </p:txBody>
      </p:sp>
    </p:spTree>
    <p:extLst>
      <p:ext uri="{BB962C8B-B14F-4D97-AF65-F5344CB8AC3E}">
        <p14:creationId xmlns:p14="http://schemas.microsoft.com/office/powerpoint/2010/main" val="3589294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29EB96-B4E3-41F5-990D-519FA0E324A7}" type="slidenum">
              <a:rPr lang="en-US" smtClean="0"/>
              <a:t>3</a:t>
            </a:fld>
            <a:endParaRPr lang="en-US"/>
          </a:p>
        </p:txBody>
      </p:sp>
    </p:spTree>
    <p:extLst>
      <p:ext uri="{BB962C8B-B14F-4D97-AF65-F5344CB8AC3E}">
        <p14:creationId xmlns:p14="http://schemas.microsoft.com/office/powerpoint/2010/main" val="1487994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FE9001-EC7B-4A6F-A128-49098AEBD528}" type="slidenum">
              <a:rPr lang="en-US" smtClean="0"/>
              <a:pPr>
                <a:defRPr/>
              </a:pPr>
              <a:t>30</a:t>
            </a:fld>
            <a:endParaRPr lang="en-US" dirty="0"/>
          </a:p>
        </p:txBody>
      </p:sp>
    </p:spTree>
    <p:extLst>
      <p:ext uri="{BB962C8B-B14F-4D97-AF65-F5344CB8AC3E}">
        <p14:creationId xmlns:p14="http://schemas.microsoft.com/office/powerpoint/2010/main" val="2180025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4E7047-2F5F-41C2-B9A7-A1B69E8C984C}" type="slidenum">
              <a:rPr lang="en-US" smtClean="0"/>
              <a:t>31</a:t>
            </a:fld>
            <a:endParaRPr lang="en-US"/>
          </a:p>
        </p:txBody>
      </p:sp>
    </p:spTree>
    <p:extLst>
      <p:ext uri="{BB962C8B-B14F-4D97-AF65-F5344CB8AC3E}">
        <p14:creationId xmlns:p14="http://schemas.microsoft.com/office/powerpoint/2010/main" val="2278982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823CCC-710A-4DC8-9544-43225431A17E}" type="slidenum">
              <a:rPr lang="en-US" smtClean="0"/>
              <a:pPr>
                <a:defRPr/>
              </a:pPr>
              <a:t>32</a:t>
            </a:fld>
            <a:endParaRPr lang="en-US"/>
          </a:p>
        </p:txBody>
      </p:sp>
    </p:spTree>
    <p:extLst>
      <p:ext uri="{BB962C8B-B14F-4D97-AF65-F5344CB8AC3E}">
        <p14:creationId xmlns:p14="http://schemas.microsoft.com/office/powerpoint/2010/main" val="4048170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1D4D04-740B-44C2-95D8-73DF9836A648}" type="slidenum">
              <a:rPr lang="en-US" smtClean="0"/>
              <a:t>33</a:t>
            </a:fld>
            <a:endParaRPr lang="en-US"/>
          </a:p>
        </p:txBody>
      </p:sp>
    </p:spTree>
    <p:extLst>
      <p:ext uri="{BB962C8B-B14F-4D97-AF65-F5344CB8AC3E}">
        <p14:creationId xmlns:p14="http://schemas.microsoft.com/office/powerpoint/2010/main" val="39371208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26" indent="-285741" eaLnBrk="0" hangingPunct="0">
              <a:defRPr b="1">
                <a:solidFill>
                  <a:schemeClr val="tx1"/>
                </a:solidFill>
                <a:latin typeface="Arial" charset="0"/>
              </a:defRPr>
            </a:lvl2pPr>
            <a:lvl3pPr marL="1142963" indent="-228593" eaLnBrk="0" hangingPunct="0">
              <a:defRPr b="1">
                <a:solidFill>
                  <a:schemeClr val="tx1"/>
                </a:solidFill>
                <a:latin typeface="Arial" charset="0"/>
              </a:defRPr>
            </a:lvl3pPr>
            <a:lvl4pPr marL="1600149" indent="-228593" eaLnBrk="0" hangingPunct="0">
              <a:defRPr b="1">
                <a:solidFill>
                  <a:schemeClr val="tx1"/>
                </a:solidFill>
                <a:latin typeface="Arial" charset="0"/>
              </a:defRPr>
            </a:lvl4pPr>
            <a:lvl5pPr marL="2057334" indent="-228593" eaLnBrk="0" hangingPunct="0">
              <a:defRPr b="1">
                <a:solidFill>
                  <a:schemeClr val="tx1"/>
                </a:solidFill>
                <a:latin typeface="Arial" charset="0"/>
              </a:defRPr>
            </a:lvl5pPr>
            <a:lvl6pPr marL="2514519" indent="-228593" eaLnBrk="0" fontAlgn="base" hangingPunct="0">
              <a:spcBef>
                <a:spcPct val="0"/>
              </a:spcBef>
              <a:spcAft>
                <a:spcPct val="0"/>
              </a:spcAft>
              <a:defRPr b="1">
                <a:solidFill>
                  <a:schemeClr val="tx1"/>
                </a:solidFill>
                <a:latin typeface="Arial" charset="0"/>
              </a:defRPr>
            </a:lvl6pPr>
            <a:lvl7pPr marL="2971705" indent="-228593" eaLnBrk="0" fontAlgn="base" hangingPunct="0">
              <a:spcBef>
                <a:spcPct val="0"/>
              </a:spcBef>
              <a:spcAft>
                <a:spcPct val="0"/>
              </a:spcAft>
              <a:defRPr b="1">
                <a:solidFill>
                  <a:schemeClr val="tx1"/>
                </a:solidFill>
                <a:latin typeface="Arial" charset="0"/>
              </a:defRPr>
            </a:lvl7pPr>
            <a:lvl8pPr marL="3428890" indent="-228593" eaLnBrk="0" fontAlgn="base" hangingPunct="0">
              <a:spcBef>
                <a:spcPct val="0"/>
              </a:spcBef>
              <a:spcAft>
                <a:spcPct val="0"/>
              </a:spcAft>
              <a:defRPr b="1">
                <a:solidFill>
                  <a:schemeClr val="tx1"/>
                </a:solidFill>
                <a:latin typeface="Arial" charset="0"/>
              </a:defRPr>
            </a:lvl8pPr>
            <a:lvl9pPr marL="3886076" indent="-228593" eaLnBrk="0" fontAlgn="base" hangingPunct="0">
              <a:spcBef>
                <a:spcPct val="0"/>
              </a:spcBef>
              <a:spcAft>
                <a:spcPct val="0"/>
              </a:spcAft>
              <a:defRPr b="1">
                <a:solidFill>
                  <a:schemeClr val="tx1"/>
                </a:solidFill>
                <a:latin typeface="Arial" charset="0"/>
              </a:defRPr>
            </a:lvl9pPr>
          </a:lstStyle>
          <a:p>
            <a:pPr eaLnBrk="1" hangingPunct="1"/>
            <a:fld id="{8D78AEED-43AD-441E-89C7-5B55911EC5F7}" type="slidenum">
              <a:rPr lang="en-US" b="0" smtClean="0"/>
              <a:pPr eaLnBrk="1" hangingPunct="1"/>
              <a:t>34</a:t>
            </a:fld>
            <a:endParaRPr lang="en-US" b="0" smtClean="0"/>
          </a:p>
        </p:txBody>
      </p:sp>
    </p:spTree>
    <p:extLst>
      <p:ext uri="{BB962C8B-B14F-4D97-AF65-F5344CB8AC3E}">
        <p14:creationId xmlns:p14="http://schemas.microsoft.com/office/powerpoint/2010/main" val="30786559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CCB44B-E6F5-4CC5-8EB3-51498DFA8DAE}" type="slidenum">
              <a:rPr lang="en-US" smtClean="0"/>
              <a:t>35</a:t>
            </a:fld>
            <a:endParaRPr lang="en-US"/>
          </a:p>
        </p:txBody>
      </p:sp>
    </p:spTree>
    <p:extLst>
      <p:ext uri="{BB962C8B-B14F-4D97-AF65-F5344CB8AC3E}">
        <p14:creationId xmlns:p14="http://schemas.microsoft.com/office/powerpoint/2010/main" val="19759603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26" indent="-285741" eaLnBrk="0" hangingPunct="0">
              <a:defRPr b="1">
                <a:solidFill>
                  <a:schemeClr val="tx1"/>
                </a:solidFill>
                <a:latin typeface="Arial" charset="0"/>
              </a:defRPr>
            </a:lvl2pPr>
            <a:lvl3pPr marL="1142963" indent="-228593" eaLnBrk="0" hangingPunct="0">
              <a:defRPr b="1">
                <a:solidFill>
                  <a:schemeClr val="tx1"/>
                </a:solidFill>
                <a:latin typeface="Arial" charset="0"/>
              </a:defRPr>
            </a:lvl3pPr>
            <a:lvl4pPr marL="1600149" indent="-228593" eaLnBrk="0" hangingPunct="0">
              <a:defRPr b="1">
                <a:solidFill>
                  <a:schemeClr val="tx1"/>
                </a:solidFill>
                <a:latin typeface="Arial" charset="0"/>
              </a:defRPr>
            </a:lvl4pPr>
            <a:lvl5pPr marL="2057334" indent="-228593" eaLnBrk="0" hangingPunct="0">
              <a:defRPr b="1">
                <a:solidFill>
                  <a:schemeClr val="tx1"/>
                </a:solidFill>
                <a:latin typeface="Arial" charset="0"/>
              </a:defRPr>
            </a:lvl5pPr>
            <a:lvl6pPr marL="2514519" indent="-228593" eaLnBrk="0" fontAlgn="base" hangingPunct="0">
              <a:spcBef>
                <a:spcPct val="0"/>
              </a:spcBef>
              <a:spcAft>
                <a:spcPct val="0"/>
              </a:spcAft>
              <a:defRPr b="1">
                <a:solidFill>
                  <a:schemeClr val="tx1"/>
                </a:solidFill>
                <a:latin typeface="Arial" charset="0"/>
              </a:defRPr>
            </a:lvl6pPr>
            <a:lvl7pPr marL="2971705" indent="-228593" eaLnBrk="0" fontAlgn="base" hangingPunct="0">
              <a:spcBef>
                <a:spcPct val="0"/>
              </a:spcBef>
              <a:spcAft>
                <a:spcPct val="0"/>
              </a:spcAft>
              <a:defRPr b="1">
                <a:solidFill>
                  <a:schemeClr val="tx1"/>
                </a:solidFill>
                <a:latin typeface="Arial" charset="0"/>
              </a:defRPr>
            </a:lvl7pPr>
            <a:lvl8pPr marL="3428890" indent="-228593" eaLnBrk="0" fontAlgn="base" hangingPunct="0">
              <a:spcBef>
                <a:spcPct val="0"/>
              </a:spcBef>
              <a:spcAft>
                <a:spcPct val="0"/>
              </a:spcAft>
              <a:defRPr b="1">
                <a:solidFill>
                  <a:schemeClr val="tx1"/>
                </a:solidFill>
                <a:latin typeface="Arial" charset="0"/>
              </a:defRPr>
            </a:lvl8pPr>
            <a:lvl9pPr marL="3886076" indent="-228593" eaLnBrk="0" fontAlgn="base" hangingPunct="0">
              <a:spcBef>
                <a:spcPct val="0"/>
              </a:spcBef>
              <a:spcAft>
                <a:spcPct val="0"/>
              </a:spcAft>
              <a:defRPr b="1">
                <a:solidFill>
                  <a:schemeClr val="tx1"/>
                </a:solidFill>
                <a:latin typeface="Arial" charset="0"/>
              </a:defRPr>
            </a:lvl9pPr>
          </a:lstStyle>
          <a:p>
            <a:pPr eaLnBrk="1" hangingPunct="1"/>
            <a:fld id="{B95E87BB-18E8-4DD1-A00C-1DC095F3FCA1}" type="slidenum">
              <a:rPr lang="en-US" b="0" smtClean="0"/>
              <a:pPr eaLnBrk="1" hangingPunct="1"/>
              <a:t>36</a:t>
            </a:fld>
            <a:endParaRPr lang="en-US" b="0" smtClean="0"/>
          </a:p>
        </p:txBody>
      </p:sp>
    </p:spTree>
    <p:extLst>
      <p:ext uri="{BB962C8B-B14F-4D97-AF65-F5344CB8AC3E}">
        <p14:creationId xmlns:p14="http://schemas.microsoft.com/office/powerpoint/2010/main" val="2258443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1D4D04-740B-44C2-95D8-73DF9836A648}" type="slidenum">
              <a:rPr lang="en-US" smtClean="0"/>
              <a:t>37</a:t>
            </a:fld>
            <a:endParaRPr lang="en-US"/>
          </a:p>
        </p:txBody>
      </p:sp>
    </p:spTree>
    <p:extLst>
      <p:ext uri="{BB962C8B-B14F-4D97-AF65-F5344CB8AC3E}">
        <p14:creationId xmlns:p14="http://schemas.microsoft.com/office/powerpoint/2010/main" val="1513424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628FF-F94A-4B05-BA56-BE9DD5C6F0F5}" type="slidenum">
              <a:rPr lang="en-US" smtClean="0"/>
              <a:t>38</a:t>
            </a:fld>
            <a:endParaRPr lang="en-US"/>
          </a:p>
        </p:txBody>
      </p:sp>
    </p:spTree>
    <p:extLst>
      <p:ext uri="{BB962C8B-B14F-4D97-AF65-F5344CB8AC3E}">
        <p14:creationId xmlns:p14="http://schemas.microsoft.com/office/powerpoint/2010/main" val="1482110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9A5F1-E78E-4EC9-8047-21F9E14AE651}" type="slidenum">
              <a:rPr lang="en-US" smtClean="0"/>
              <a:t>39</a:t>
            </a:fld>
            <a:endParaRPr lang="en-US"/>
          </a:p>
        </p:txBody>
      </p:sp>
    </p:spTree>
    <p:extLst>
      <p:ext uri="{BB962C8B-B14F-4D97-AF65-F5344CB8AC3E}">
        <p14:creationId xmlns:p14="http://schemas.microsoft.com/office/powerpoint/2010/main" val="289664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29EB96-B4E3-41F5-990D-519FA0E324A7}" type="slidenum">
              <a:rPr lang="en-US" smtClean="0"/>
              <a:t>4</a:t>
            </a:fld>
            <a:endParaRPr lang="en-US"/>
          </a:p>
        </p:txBody>
      </p:sp>
    </p:spTree>
    <p:extLst>
      <p:ext uri="{BB962C8B-B14F-4D97-AF65-F5344CB8AC3E}">
        <p14:creationId xmlns:p14="http://schemas.microsoft.com/office/powerpoint/2010/main" val="14879940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628FF-F94A-4B05-BA56-BE9DD5C6F0F5}" type="slidenum">
              <a:rPr lang="en-US" smtClean="0"/>
              <a:t>40</a:t>
            </a:fld>
            <a:endParaRPr lang="en-US"/>
          </a:p>
        </p:txBody>
      </p:sp>
    </p:spTree>
    <p:extLst>
      <p:ext uri="{BB962C8B-B14F-4D97-AF65-F5344CB8AC3E}">
        <p14:creationId xmlns:p14="http://schemas.microsoft.com/office/powerpoint/2010/main" val="14821108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9A5F1-E78E-4EC9-8047-21F9E14AE651}" type="slidenum">
              <a:rPr lang="en-US" smtClean="0"/>
              <a:t>41</a:t>
            </a:fld>
            <a:endParaRPr lang="en-US"/>
          </a:p>
        </p:txBody>
      </p:sp>
    </p:spTree>
    <p:extLst>
      <p:ext uri="{BB962C8B-B14F-4D97-AF65-F5344CB8AC3E}">
        <p14:creationId xmlns:p14="http://schemas.microsoft.com/office/powerpoint/2010/main" val="28966448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628FF-F94A-4B05-BA56-BE9DD5C6F0F5}" type="slidenum">
              <a:rPr lang="en-US" smtClean="0"/>
              <a:t>42</a:t>
            </a:fld>
            <a:endParaRPr lang="en-US"/>
          </a:p>
        </p:txBody>
      </p:sp>
    </p:spTree>
    <p:extLst>
      <p:ext uri="{BB962C8B-B14F-4D97-AF65-F5344CB8AC3E}">
        <p14:creationId xmlns:p14="http://schemas.microsoft.com/office/powerpoint/2010/main" val="14821108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9A5F1-E78E-4EC9-8047-21F9E14AE651}" type="slidenum">
              <a:rPr lang="en-US" smtClean="0"/>
              <a:t>43</a:t>
            </a:fld>
            <a:endParaRPr lang="en-US"/>
          </a:p>
        </p:txBody>
      </p:sp>
    </p:spTree>
    <p:extLst>
      <p:ext uri="{BB962C8B-B14F-4D97-AF65-F5344CB8AC3E}">
        <p14:creationId xmlns:p14="http://schemas.microsoft.com/office/powerpoint/2010/main" val="28966448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E628FF-F94A-4B05-BA56-BE9DD5C6F0F5}" type="slidenum">
              <a:rPr lang="en-US" smtClean="0"/>
              <a:t>44</a:t>
            </a:fld>
            <a:endParaRPr lang="en-US"/>
          </a:p>
        </p:txBody>
      </p:sp>
    </p:spTree>
    <p:extLst>
      <p:ext uri="{BB962C8B-B14F-4D97-AF65-F5344CB8AC3E}">
        <p14:creationId xmlns:p14="http://schemas.microsoft.com/office/powerpoint/2010/main" val="14821108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1D4D04-740B-44C2-95D8-73DF9836A648}" type="slidenum">
              <a:rPr lang="en-US" smtClean="0"/>
              <a:t>45</a:t>
            </a:fld>
            <a:endParaRPr lang="en-US"/>
          </a:p>
        </p:txBody>
      </p:sp>
    </p:spTree>
    <p:extLst>
      <p:ext uri="{BB962C8B-B14F-4D97-AF65-F5344CB8AC3E}">
        <p14:creationId xmlns:p14="http://schemas.microsoft.com/office/powerpoint/2010/main" val="6786287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D9FF8-6A8A-437F-A1A7-B3D7E272EC9D}" type="slidenum">
              <a:rPr lang="en-US" smtClean="0"/>
              <a:t>46</a:t>
            </a:fld>
            <a:endParaRPr lang="en-US"/>
          </a:p>
        </p:txBody>
      </p:sp>
    </p:spTree>
    <p:extLst>
      <p:ext uri="{BB962C8B-B14F-4D97-AF65-F5344CB8AC3E}">
        <p14:creationId xmlns:p14="http://schemas.microsoft.com/office/powerpoint/2010/main" val="2159064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D9FF8-6A8A-437F-A1A7-B3D7E272EC9D}" type="slidenum">
              <a:rPr lang="en-US" smtClean="0"/>
              <a:t>47</a:t>
            </a:fld>
            <a:endParaRPr lang="en-US"/>
          </a:p>
        </p:txBody>
      </p:sp>
    </p:spTree>
    <p:extLst>
      <p:ext uri="{BB962C8B-B14F-4D97-AF65-F5344CB8AC3E}">
        <p14:creationId xmlns:p14="http://schemas.microsoft.com/office/powerpoint/2010/main" val="25882645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1D4D04-740B-44C2-95D8-73DF9836A648}" type="slidenum">
              <a:rPr lang="en-US" smtClean="0"/>
              <a:t>48</a:t>
            </a:fld>
            <a:endParaRPr lang="en-US"/>
          </a:p>
        </p:txBody>
      </p:sp>
    </p:spTree>
    <p:extLst>
      <p:ext uri="{BB962C8B-B14F-4D97-AF65-F5344CB8AC3E}">
        <p14:creationId xmlns:p14="http://schemas.microsoft.com/office/powerpoint/2010/main" val="34962170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D9FF8-6A8A-437F-A1A7-B3D7E272EC9D}" type="slidenum">
              <a:rPr lang="en-US" smtClean="0"/>
              <a:t>49</a:t>
            </a:fld>
            <a:endParaRPr lang="en-US"/>
          </a:p>
        </p:txBody>
      </p:sp>
    </p:spTree>
    <p:extLst>
      <p:ext uri="{BB962C8B-B14F-4D97-AF65-F5344CB8AC3E}">
        <p14:creationId xmlns:p14="http://schemas.microsoft.com/office/powerpoint/2010/main" val="3325559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29EB96-B4E3-41F5-990D-519FA0E324A7}" type="slidenum">
              <a:rPr lang="en-US" smtClean="0"/>
              <a:t>5</a:t>
            </a:fld>
            <a:endParaRPr lang="en-US"/>
          </a:p>
        </p:txBody>
      </p:sp>
    </p:spTree>
    <p:extLst>
      <p:ext uri="{BB962C8B-B14F-4D97-AF65-F5344CB8AC3E}">
        <p14:creationId xmlns:p14="http://schemas.microsoft.com/office/powerpoint/2010/main" val="14879940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4D9FF8-6A8A-437F-A1A7-B3D7E272EC9D}" type="slidenum">
              <a:rPr lang="en-US" smtClean="0"/>
              <a:t>50</a:t>
            </a:fld>
            <a:endParaRPr lang="en-US"/>
          </a:p>
        </p:txBody>
      </p:sp>
    </p:spTree>
    <p:extLst>
      <p:ext uri="{BB962C8B-B14F-4D97-AF65-F5344CB8AC3E}">
        <p14:creationId xmlns:p14="http://schemas.microsoft.com/office/powerpoint/2010/main" val="1091947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823CCC-710A-4DC8-9544-43225431A17E}" type="slidenum">
              <a:rPr lang="en-US" smtClean="0"/>
              <a:pPr>
                <a:defRPr/>
              </a:pPr>
              <a:t>6</a:t>
            </a:fld>
            <a:endParaRPr lang="en-US"/>
          </a:p>
        </p:txBody>
      </p:sp>
    </p:spTree>
    <p:extLst>
      <p:ext uri="{BB962C8B-B14F-4D97-AF65-F5344CB8AC3E}">
        <p14:creationId xmlns:p14="http://schemas.microsoft.com/office/powerpoint/2010/main" val="3603582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9E502AF-B205-4BD4-91C3-8E1CD6EAE053}" type="slidenum">
              <a:rPr lang="en-US" altLang="en-US" smtClean="0">
                <a:latin typeface="Times New Roman" pitchFamily="18" charset="0"/>
              </a:rPr>
              <a:pPr eaLnBrk="1" hangingPunct="1">
                <a:spcBef>
                  <a:spcPct val="0"/>
                </a:spcBef>
              </a:pPr>
              <a:t>7</a:t>
            </a:fld>
            <a:endParaRPr lang="en-US" altLang="en-US" smtClean="0">
              <a:latin typeface="Times New Roman" pitchFamily="18"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864036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5B9C569-E29C-4C9D-909A-92A7BF1EA165}" type="slidenum">
              <a:rPr lang="en-US" altLang="en-US" smtClean="0">
                <a:latin typeface="Times New Roman" pitchFamily="18" charset="0"/>
              </a:rPr>
              <a:pPr eaLnBrk="1" hangingPunct="1">
                <a:spcBef>
                  <a:spcPct val="0"/>
                </a:spcBef>
              </a:pPr>
              <a:t>8</a:t>
            </a:fld>
            <a:endParaRPr lang="en-US" altLang="en-US" smtClean="0">
              <a:latin typeface="Times New Roman" pitchFamily="18"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4294865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E4834A5-72EC-4B0A-9419-C67C0CBB4226}" type="slidenum">
              <a:rPr lang="en-US" altLang="en-US" smtClean="0">
                <a:latin typeface="Times New Roman" pitchFamily="18" charset="0"/>
              </a:rPr>
              <a:pPr eaLnBrk="1" hangingPunct="1">
                <a:spcBef>
                  <a:spcPct val="0"/>
                </a:spcBef>
              </a:pPr>
              <a:t>9</a:t>
            </a:fld>
            <a:endParaRPr lang="en-US" altLang="en-US" smtClean="0">
              <a:latin typeface="Times New Roman" pitchFamily="18"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249944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F50754-6453-4268-9951-C98D56772049}"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6458A-5DE3-4630-8FEA-43A718F53693}" type="slidenum">
              <a:rPr lang="en-US" smtClean="0"/>
              <a:t>‹#›</a:t>
            </a:fld>
            <a:endParaRPr lang="en-US"/>
          </a:p>
        </p:txBody>
      </p:sp>
    </p:spTree>
    <p:extLst>
      <p:ext uri="{BB962C8B-B14F-4D97-AF65-F5344CB8AC3E}">
        <p14:creationId xmlns:p14="http://schemas.microsoft.com/office/powerpoint/2010/main" val="266319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F50754-6453-4268-9951-C98D56772049}"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6458A-5DE3-4630-8FEA-43A718F53693}" type="slidenum">
              <a:rPr lang="en-US" smtClean="0"/>
              <a:t>‹#›</a:t>
            </a:fld>
            <a:endParaRPr lang="en-US"/>
          </a:p>
        </p:txBody>
      </p:sp>
    </p:spTree>
    <p:extLst>
      <p:ext uri="{BB962C8B-B14F-4D97-AF65-F5344CB8AC3E}">
        <p14:creationId xmlns:p14="http://schemas.microsoft.com/office/powerpoint/2010/main" val="171738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F50754-6453-4268-9951-C98D56772049}"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6458A-5DE3-4630-8FEA-43A718F53693}" type="slidenum">
              <a:rPr lang="en-US" smtClean="0"/>
              <a:t>‹#›</a:t>
            </a:fld>
            <a:endParaRPr lang="en-US"/>
          </a:p>
        </p:txBody>
      </p:sp>
    </p:spTree>
    <p:extLst>
      <p:ext uri="{BB962C8B-B14F-4D97-AF65-F5344CB8AC3E}">
        <p14:creationId xmlns:p14="http://schemas.microsoft.com/office/powerpoint/2010/main" val="3588899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F50754-6453-4268-9951-C98D56772049}"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6458A-5DE3-4630-8FEA-43A718F53693}" type="slidenum">
              <a:rPr lang="en-US" smtClean="0"/>
              <a:t>‹#›</a:t>
            </a:fld>
            <a:endParaRPr lang="en-US"/>
          </a:p>
        </p:txBody>
      </p:sp>
    </p:spTree>
    <p:extLst>
      <p:ext uri="{BB962C8B-B14F-4D97-AF65-F5344CB8AC3E}">
        <p14:creationId xmlns:p14="http://schemas.microsoft.com/office/powerpoint/2010/main" val="437090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F50754-6453-4268-9951-C98D56772049}"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6458A-5DE3-4630-8FEA-43A718F53693}" type="slidenum">
              <a:rPr lang="en-US" smtClean="0"/>
              <a:t>‹#›</a:t>
            </a:fld>
            <a:endParaRPr lang="en-US"/>
          </a:p>
        </p:txBody>
      </p:sp>
    </p:spTree>
    <p:extLst>
      <p:ext uri="{BB962C8B-B14F-4D97-AF65-F5344CB8AC3E}">
        <p14:creationId xmlns:p14="http://schemas.microsoft.com/office/powerpoint/2010/main" val="3148367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F50754-6453-4268-9951-C98D56772049}"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6458A-5DE3-4630-8FEA-43A718F53693}" type="slidenum">
              <a:rPr lang="en-US" smtClean="0"/>
              <a:t>‹#›</a:t>
            </a:fld>
            <a:endParaRPr lang="en-US"/>
          </a:p>
        </p:txBody>
      </p:sp>
    </p:spTree>
    <p:extLst>
      <p:ext uri="{BB962C8B-B14F-4D97-AF65-F5344CB8AC3E}">
        <p14:creationId xmlns:p14="http://schemas.microsoft.com/office/powerpoint/2010/main" val="3541287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F50754-6453-4268-9951-C98D56772049}" type="datetimeFigureOut">
              <a:rPr lang="en-US" smtClean="0"/>
              <a:t>11/23/2015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16458A-5DE3-4630-8FEA-43A718F53693}" type="slidenum">
              <a:rPr lang="en-US" smtClean="0"/>
              <a:t>‹#›</a:t>
            </a:fld>
            <a:endParaRPr lang="en-US"/>
          </a:p>
        </p:txBody>
      </p:sp>
    </p:spTree>
    <p:extLst>
      <p:ext uri="{BB962C8B-B14F-4D97-AF65-F5344CB8AC3E}">
        <p14:creationId xmlns:p14="http://schemas.microsoft.com/office/powerpoint/2010/main" val="182754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F50754-6453-4268-9951-C98D56772049}" type="datetimeFigureOut">
              <a:rPr lang="en-US" smtClean="0"/>
              <a:t>11/23/2015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16458A-5DE3-4630-8FEA-43A718F53693}" type="slidenum">
              <a:rPr lang="en-US" smtClean="0"/>
              <a:t>‹#›</a:t>
            </a:fld>
            <a:endParaRPr lang="en-US"/>
          </a:p>
        </p:txBody>
      </p:sp>
    </p:spTree>
    <p:extLst>
      <p:ext uri="{BB962C8B-B14F-4D97-AF65-F5344CB8AC3E}">
        <p14:creationId xmlns:p14="http://schemas.microsoft.com/office/powerpoint/2010/main" val="2217735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F50754-6453-4268-9951-C98D56772049}" type="datetimeFigureOut">
              <a:rPr lang="en-US" smtClean="0"/>
              <a:t>11/23/2015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16458A-5DE3-4630-8FEA-43A718F53693}" type="slidenum">
              <a:rPr lang="en-US" smtClean="0"/>
              <a:t>‹#›</a:t>
            </a:fld>
            <a:endParaRPr lang="en-US"/>
          </a:p>
        </p:txBody>
      </p:sp>
    </p:spTree>
    <p:extLst>
      <p:ext uri="{BB962C8B-B14F-4D97-AF65-F5344CB8AC3E}">
        <p14:creationId xmlns:p14="http://schemas.microsoft.com/office/powerpoint/2010/main" val="2226508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F50754-6453-4268-9951-C98D56772049}"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6458A-5DE3-4630-8FEA-43A718F53693}" type="slidenum">
              <a:rPr lang="en-US" smtClean="0"/>
              <a:t>‹#›</a:t>
            </a:fld>
            <a:endParaRPr lang="en-US"/>
          </a:p>
        </p:txBody>
      </p:sp>
    </p:spTree>
    <p:extLst>
      <p:ext uri="{BB962C8B-B14F-4D97-AF65-F5344CB8AC3E}">
        <p14:creationId xmlns:p14="http://schemas.microsoft.com/office/powerpoint/2010/main" val="529578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F50754-6453-4268-9951-C98D56772049}"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6458A-5DE3-4630-8FEA-43A718F53693}" type="slidenum">
              <a:rPr lang="en-US" smtClean="0"/>
              <a:t>‹#›</a:t>
            </a:fld>
            <a:endParaRPr lang="en-US"/>
          </a:p>
        </p:txBody>
      </p:sp>
    </p:spTree>
    <p:extLst>
      <p:ext uri="{BB962C8B-B14F-4D97-AF65-F5344CB8AC3E}">
        <p14:creationId xmlns:p14="http://schemas.microsoft.com/office/powerpoint/2010/main" val="395067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F50754-6453-4268-9951-C98D56772049}" type="datetimeFigureOut">
              <a:rPr lang="en-US" smtClean="0"/>
              <a:t>11/23/2015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6458A-5DE3-4630-8FEA-43A718F53693}" type="slidenum">
              <a:rPr lang="en-US" smtClean="0"/>
              <a:t>‹#›</a:t>
            </a:fld>
            <a:endParaRPr lang="en-US"/>
          </a:p>
        </p:txBody>
      </p:sp>
    </p:spTree>
    <p:extLst>
      <p:ext uri="{BB962C8B-B14F-4D97-AF65-F5344CB8AC3E}">
        <p14:creationId xmlns:p14="http://schemas.microsoft.com/office/powerpoint/2010/main" val="2329075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Leinwand@air.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steveleinwand.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2.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emergentmath.com/my-problem-based-curriculum-map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emergentmath.com/my-problem-based-curriculum-map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14401"/>
            <a:ext cx="8686800" cy="2285999"/>
          </a:xfrm>
        </p:spPr>
        <p:txBody>
          <a:bodyPr/>
          <a:lstStyle/>
          <a:p>
            <a:r>
              <a:rPr lang="en-US" b="1" dirty="0" smtClean="0"/>
              <a:t>Thoughts on Providing the Critical District and School Leadership for K-12 Mathematics</a:t>
            </a:r>
            <a:endParaRPr lang="en-US" b="1" dirty="0"/>
          </a:p>
        </p:txBody>
      </p:sp>
      <p:sp>
        <p:nvSpPr>
          <p:cNvPr id="3" name="Subtitle 2"/>
          <p:cNvSpPr>
            <a:spLocks noGrp="1"/>
          </p:cNvSpPr>
          <p:nvPr>
            <p:ph type="subTitle" idx="1"/>
          </p:nvPr>
        </p:nvSpPr>
        <p:spPr>
          <a:xfrm>
            <a:off x="533400" y="3886200"/>
            <a:ext cx="8153400" cy="2514600"/>
          </a:xfrm>
        </p:spPr>
        <p:txBody>
          <a:bodyPr>
            <a:normAutofit fontScale="85000" lnSpcReduction="20000"/>
          </a:bodyPr>
          <a:lstStyle/>
          <a:p>
            <a:pPr>
              <a:lnSpc>
                <a:spcPct val="90000"/>
              </a:lnSpc>
            </a:pPr>
            <a:r>
              <a:rPr lang="en-US" altLang="en-US" sz="4000" b="1" dirty="0" smtClean="0">
                <a:solidFill>
                  <a:schemeClr val="tx1"/>
                </a:solidFill>
              </a:rPr>
              <a:t>UVU UCTM</a:t>
            </a:r>
            <a:endParaRPr lang="en-US" altLang="en-US" sz="4000" b="1" dirty="0">
              <a:solidFill>
                <a:schemeClr val="tx1"/>
              </a:solidFill>
            </a:endParaRPr>
          </a:p>
          <a:p>
            <a:pPr>
              <a:lnSpc>
                <a:spcPct val="90000"/>
              </a:lnSpc>
            </a:pPr>
            <a:r>
              <a:rPr lang="en-US" altLang="en-US" sz="4000" b="1" dirty="0" smtClean="0">
                <a:solidFill>
                  <a:schemeClr val="tx1"/>
                </a:solidFill>
              </a:rPr>
              <a:t>November </a:t>
            </a:r>
            <a:r>
              <a:rPr lang="en-US" altLang="en-US" sz="4000" b="1" dirty="0">
                <a:solidFill>
                  <a:schemeClr val="tx1"/>
                </a:solidFill>
              </a:rPr>
              <a:t>6</a:t>
            </a:r>
            <a:r>
              <a:rPr lang="en-US" altLang="en-US" sz="4000" b="1" dirty="0" smtClean="0">
                <a:solidFill>
                  <a:schemeClr val="tx1"/>
                </a:solidFill>
              </a:rPr>
              <a:t>, </a:t>
            </a:r>
            <a:r>
              <a:rPr lang="en-US" altLang="en-US" sz="4000" b="1" dirty="0">
                <a:solidFill>
                  <a:schemeClr val="tx1"/>
                </a:solidFill>
              </a:rPr>
              <a:t>2015</a:t>
            </a:r>
          </a:p>
          <a:p>
            <a:pPr>
              <a:lnSpc>
                <a:spcPct val="90000"/>
              </a:lnSpc>
            </a:pPr>
            <a:endParaRPr lang="en-US" altLang="en-US" b="1" dirty="0">
              <a:solidFill>
                <a:schemeClr val="tx1"/>
              </a:solidFill>
            </a:endParaRPr>
          </a:p>
          <a:p>
            <a:pPr>
              <a:lnSpc>
                <a:spcPct val="90000"/>
              </a:lnSpc>
            </a:pPr>
            <a:r>
              <a:rPr lang="en-US" altLang="en-US" b="1" dirty="0">
                <a:solidFill>
                  <a:schemeClr val="tx1"/>
                </a:solidFill>
              </a:rPr>
              <a:t>Steve </a:t>
            </a:r>
            <a:r>
              <a:rPr lang="en-US" altLang="en-US" b="1" dirty="0" err="1">
                <a:solidFill>
                  <a:schemeClr val="tx1"/>
                </a:solidFill>
              </a:rPr>
              <a:t>Leinwand</a:t>
            </a:r>
            <a:endParaRPr lang="en-US" altLang="en-US" b="1" dirty="0">
              <a:solidFill>
                <a:schemeClr val="tx1"/>
              </a:solidFill>
            </a:endParaRPr>
          </a:p>
          <a:p>
            <a:pPr>
              <a:lnSpc>
                <a:spcPct val="90000"/>
              </a:lnSpc>
            </a:pPr>
            <a:r>
              <a:rPr lang="en-US" altLang="en-US" b="1" dirty="0">
                <a:solidFill>
                  <a:schemeClr val="tx1"/>
                </a:solidFill>
              </a:rPr>
              <a:t>American Institutes for Research</a:t>
            </a:r>
          </a:p>
          <a:p>
            <a:pPr>
              <a:lnSpc>
                <a:spcPct val="90000"/>
              </a:lnSpc>
            </a:pPr>
            <a:r>
              <a:rPr lang="en-US" altLang="en-US" b="1" dirty="0">
                <a:solidFill>
                  <a:schemeClr val="tx1"/>
                </a:solidFill>
                <a:hlinkClick r:id="rId3"/>
              </a:rPr>
              <a:t>SLeinwand@air.org</a:t>
            </a:r>
            <a:r>
              <a:rPr lang="en-US" altLang="en-US" b="1" dirty="0">
                <a:solidFill>
                  <a:schemeClr val="tx1"/>
                </a:solidFill>
              </a:rPr>
              <a:t>          </a:t>
            </a:r>
            <a:r>
              <a:rPr lang="en-US" altLang="en-US" b="1" dirty="0">
                <a:solidFill>
                  <a:schemeClr val="tx1"/>
                </a:solidFill>
                <a:hlinkClick r:id="rId4"/>
              </a:rPr>
              <a:t>www.steveleinwand.com</a:t>
            </a:r>
            <a:endParaRPr lang="en-US" altLang="en-US" b="1"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350373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685800" y="609600"/>
            <a:ext cx="7772400" cy="304800"/>
          </a:xfrm>
        </p:spPr>
        <p:txBody>
          <a:bodyPr>
            <a:normAutofit fontScale="90000"/>
          </a:bodyPr>
          <a:lstStyle/>
          <a:p>
            <a:endParaRPr lang="en-US" altLang="en-US" smtClean="0"/>
          </a:p>
        </p:txBody>
      </p:sp>
      <p:sp>
        <p:nvSpPr>
          <p:cNvPr id="83971" name="Content Placeholder 2"/>
          <p:cNvSpPr>
            <a:spLocks noGrp="1"/>
          </p:cNvSpPr>
          <p:nvPr>
            <p:ph idx="1"/>
          </p:nvPr>
        </p:nvSpPr>
        <p:spPr>
          <a:xfrm>
            <a:off x="685800" y="1143000"/>
            <a:ext cx="7772400" cy="4953000"/>
          </a:xfrm>
        </p:spPr>
        <p:txBody>
          <a:bodyPr/>
          <a:lstStyle/>
          <a:p>
            <a:pPr algn="ctr">
              <a:buFontTx/>
              <a:buNone/>
            </a:pPr>
            <a:r>
              <a:rPr lang="en-US" altLang="en-US" b="1" smtClean="0"/>
              <a:t>Connecticut: F = 10 ( S – 55) + 40</a:t>
            </a:r>
          </a:p>
          <a:p>
            <a:pPr algn="ctr">
              <a:buFontTx/>
              <a:buNone/>
            </a:pPr>
            <a:r>
              <a:rPr lang="en-US" altLang="en-US" b="1" smtClean="0"/>
              <a:t>Maximum speeding fine: $350</a:t>
            </a:r>
          </a:p>
          <a:p>
            <a:pPr algn="ctr">
              <a:buFontTx/>
              <a:buNone/>
            </a:pPr>
            <a:endParaRPr lang="en-US" altLang="en-US" b="1" smtClean="0"/>
          </a:p>
          <a:p>
            <a:r>
              <a:rPr lang="en-US" altLang="en-US" b="1" smtClean="0"/>
              <a:t>Describe the fine in words</a:t>
            </a:r>
          </a:p>
          <a:p>
            <a:r>
              <a:rPr lang="en-US" altLang="en-US" b="1" smtClean="0"/>
              <a:t>At what speed does it no longer matter?</a:t>
            </a:r>
          </a:p>
          <a:p>
            <a:r>
              <a:rPr lang="en-US" altLang="en-US" b="1" smtClean="0"/>
              <a:t>At 80 mph how much better off would you be in VT than in CT?</a:t>
            </a:r>
          </a:p>
          <a:p>
            <a:r>
              <a:rPr lang="en-US" altLang="en-US" b="1" smtClean="0"/>
              <a:t>Use a graph to show this difference</a:t>
            </a:r>
          </a:p>
          <a:p>
            <a:endParaRPr lang="en-US" altLang="en-US" b="1" smtClean="0"/>
          </a:p>
        </p:txBody>
      </p:sp>
      <p:sp>
        <p:nvSpPr>
          <p:cNvPr id="839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F540378E-0CE7-49B3-892C-0DF6D56285E8}" type="slidenum">
              <a:rPr lang="en-US" altLang="en-US" sz="1400" smtClean="0">
                <a:latin typeface="Times New Roman" pitchFamily="18" charset="0"/>
              </a:rPr>
              <a:pPr eaLnBrk="1" hangingPunct="1">
                <a:spcBef>
                  <a:spcPct val="0"/>
                </a:spcBef>
                <a:buFontTx/>
                <a:buNone/>
              </a:pPr>
              <a:t>10</a:t>
            </a:fld>
            <a:endParaRPr lang="en-US" altLang="en-US" sz="1400" smtClean="0">
              <a:latin typeface="Times New Roman" pitchFamily="18" charset="0"/>
            </a:endParaRPr>
          </a:p>
        </p:txBody>
      </p:sp>
    </p:spTree>
    <p:extLst>
      <p:ext uri="{BB962C8B-B14F-4D97-AF65-F5344CB8AC3E}">
        <p14:creationId xmlns:p14="http://schemas.microsoft.com/office/powerpoint/2010/main" val="114173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marL="0" indent="0">
              <a:buNone/>
            </a:pPr>
            <a:endParaRPr lang="en-US" dirty="0"/>
          </a:p>
          <a:p>
            <a:pPr marL="0" indent="0" algn="ctr">
              <a:buNone/>
            </a:pPr>
            <a:r>
              <a:rPr lang="en-US" sz="5400" b="1" dirty="0" smtClean="0"/>
              <a:t>What is 1/10 of 450?</a:t>
            </a:r>
          </a:p>
        </p:txBody>
      </p:sp>
      <p:sp>
        <p:nvSpPr>
          <p:cNvPr id="4" name="Slide Number Placeholder 3"/>
          <p:cNvSpPr>
            <a:spLocks noGrp="1"/>
          </p:cNvSpPr>
          <p:nvPr>
            <p:ph type="sldNum" sz="quarter" idx="12"/>
          </p:nvPr>
        </p:nvSpPr>
        <p:spPr/>
        <p:txBody>
          <a:bodyPr/>
          <a:lstStyle/>
          <a:p>
            <a:fld id="{B2CCF238-4985-47C8-858E-67F88680C38C}" type="slidenum">
              <a:rPr lang="en-US" smtClean="0"/>
              <a:t>11</a:t>
            </a:fld>
            <a:endParaRPr lang="en-US"/>
          </a:p>
        </p:txBody>
      </p:sp>
    </p:spTree>
    <p:extLst>
      <p:ext uri="{BB962C8B-B14F-4D97-AF65-F5344CB8AC3E}">
        <p14:creationId xmlns:p14="http://schemas.microsoft.com/office/powerpoint/2010/main" val="277780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4525963"/>
          </a:xfrm>
        </p:spPr>
        <p:txBody>
          <a:bodyPr/>
          <a:lstStyle/>
          <a:p>
            <a:endParaRPr lang="en-US" dirty="0" smtClean="0"/>
          </a:p>
          <a:p>
            <a:pPr marL="0" indent="0">
              <a:buNone/>
            </a:pPr>
            <a:endParaRPr lang="en-US" dirty="0"/>
          </a:p>
          <a:p>
            <a:pPr marL="0" indent="0" algn="ctr">
              <a:buNone/>
            </a:pPr>
            <a:r>
              <a:rPr lang="en-US" sz="4800" b="1" dirty="0" smtClean="0"/>
              <a:t>Convince us that 1/10 of 450</a:t>
            </a:r>
          </a:p>
          <a:p>
            <a:pPr marL="0" indent="0" algn="ctr">
              <a:buNone/>
            </a:pPr>
            <a:r>
              <a:rPr lang="en-US" sz="4800" b="1" dirty="0" smtClean="0"/>
              <a:t>is 45.</a:t>
            </a:r>
            <a:endParaRPr lang="en-US" sz="4800" b="1" dirty="0"/>
          </a:p>
        </p:txBody>
      </p:sp>
      <p:sp>
        <p:nvSpPr>
          <p:cNvPr id="4" name="Slide Number Placeholder 3"/>
          <p:cNvSpPr>
            <a:spLocks noGrp="1"/>
          </p:cNvSpPr>
          <p:nvPr>
            <p:ph type="sldNum" sz="quarter" idx="12"/>
          </p:nvPr>
        </p:nvSpPr>
        <p:spPr/>
        <p:txBody>
          <a:bodyPr/>
          <a:lstStyle/>
          <a:p>
            <a:fld id="{B2CCF238-4985-47C8-858E-67F88680C38C}" type="slidenum">
              <a:rPr lang="en-US" smtClean="0"/>
              <a:t>12</a:t>
            </a:fld>
            <a:endParaRPr lang="en-US"/>
          </a:p>
        </p:txBody>
      </p:sp>
    </p:spTree>
    <p:extLst>
      <p:ext uri="{BB962C8B-B14F-4D97-AF65-F5344CB8AC3E}">
        <p14:creationId xmlns:p14="http://schemas.microsoft.com/office/powerpoint/2010/main" val="1859410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12700">
            <a:noFill/>
            <a:miter lim="800000"/>
            <a:headEnd/>
            <a:tailEnd/>
          </a:ln>
        </p:spPr>
      </p:pic>
      <p:sp>
        <p:nvSpPr>
          <p:cNvPr id="18435" name="Rectangle 2"/>
          <p:cNvSpPr>
            <a:spLocks/>
          </p:cNvSpPr>
          <p:nvPr/>
        </p:nvSpPr>
        <p:spPr bwMode="auto">
          <a:xfrm>
            <a:off x="392906" y="5732859"/>
            <a:ext cx="8518922" cy="910828"/>
          </a:xfrm>
          <a:prstGeom prst="rect">
            <a:avLst/>
          </a:prstGeom>
          <a:solidFill>
            <a:schemeClr val="accent1"/>
          </a:solidFill>
          <a:ln w="12700">
            <a:noFill/>
            <a:miter lim="800000"/>
            <a:headEnd/>
            <a:tailEnd/>
          </a:ln>
        </p:spPr>
        <p:txBody>
          <a:bodyPr lIns="80364" tIns="80364" rIns="80364" bIns="80364">
            <a:prstTxWarp prst="textNoShape">
              <a:avLst/>
            </a:prstTxWarp>
          </a:bodyPr>
          <a:lstStyle/>
          <a:p>
            <a:r>
              <a:rPr lang="en-US" sz="2800" dirty="0" smtClean="0">
                <a:latin typeface="Arial" charset="0"/>
                <a:ea typeface="Arial" charset="0"/>
                <a:cs typeface="Arial" charset="0"/>
                <a:sym typeface="Arial" charset="0"/>
              </a:rPr>
              <a:t>Tell your partner three things you see here.</a:t>
            </a:r>
            <a:endParaRPr lang="en-US" sz="2800" strike="sngStrike" dirty="0">
              <a:latin typeface="Arial" charset="0"/>
              <a:ea typeface="Arial" charset="0"/>
              <a:cs typeface="Arial" charset="0"/>
              <a:sym typeface="Arial" charset="0"/>
            </a:endParaRPr>
          </a:p>
        </p:txBody>
      </p:sp>
    </p:spTree>
    <p:extLst>
      <p:ext uri="{BB962C8B-B14F-4D97-AF65-F5344CB8AC3E}">
        <p14:creationId xmlns:p14="http://schemas.microsoft.com/office/powerpoint/2010/main" val="533590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12700">
            <a:noFill/>
            <a:miter lim="800000"/>
            <a:headEnd/>
            <a:tailEnd/>
          </a:ln>
        </p:spPr>
      </p:pic>
      <p:sp>
        <p:nvSpPr>
          <p:cNvPr id="18435" name="Rectangle 2"/>
          <p:cNvSpPr>
            <a:spLocks/>
          </p:cNvSpPr>
          <p:nvPr/>
        </p:nvSpPr>
        <p:spPr bwMode="auto">
          <a:xfrm>
            <a:off x="152400" y="5732859"/>
            <a:ext cx="8991600" cy="910828"/>
          </a:xfrm>
          <a:prstGeom prst="rect">
            <a:avLst/>
          </a:prstGeom>
          <a:solidFill>
            <a:schemeClr val="accent1"/>
          </a:solidFill>
          <a:ln w="12700">
            <a:noFill/>
            <a:miter lim="800000"/>
            <a:headEnd/>
            <a:tailEnd/>
          </a:ln>
        </p:spPr>
        <p:txBody>
          <a:bodyPr lIns="80364" tIns="80364" rIns="80364" bIns="80364">
            <a:prstTxWarp prst="textNoShape">
              <a:avLst/>
            </a:prstTxWarp>
          </a:bodyPr>
          <a:lstStyle/>
          <a:p>
            <a:r>
              <a:rPr lang="en-US" sz="2800" dirty="0">
                <a:latin typeface="Arial" charset="0"/>
                <a:ea typeface="Arial" charset="0"/>
                <a:cs typeface="Arial" charset="0"/>
                <a:sym typeface="Arial" charset="0"/>
              </a:rPr>
              <a:t>What is your </a:t>
            </a:r>
            <a:r>
              <a:rPr lang="en-US" sz="2800" dirty="0" smtClean="0">
                <a:latin typeface="Arial" charset="0"/>
                <a:ea typeface="Arial" charset="0"/>
                <a:cs typeface="Arial" charset="0"/>
                <a:sym typeface="Arial" charset="0"/>
              </a:rPr>
              <a:t>guess for which glass has more?  </a:t>
            </a:r>
            <a:r>
              <a:rPr lang="en-US" sz="2800" dirty="0">
                <a:latin typeface="Arial" charset="0"/>
                <a:ea typeface="Arial" charset="0"/>
                <a:cs typeface="Arial" charset="0"/>
                <a:sym typeface="Arial" charset="0"/>
              </a:rPr>
              <a:t>Share your guess with your neighbor and justify your guess. </a:t>
            </a:r>
            <a:endParaRPr lang="en-US" sz="2800" strike="sngStrike" dirty="0">
              <a:latin typeface="Arial" charset="0"/>
              <a:ea typeface="Arial" charset="0"/>
              <a:cs typeface="Arial" charset="0"/>
              <a:sym typeface="Arial" charset="0"/>
            </a:endParaRPr>
          </a:p>
        </p:txBody>
      </p:sp>
    </p:spTree>
    <p:extLst>
      <p:ext uri="{BB962C8B-B14F-4D97-AF65-F5344CB8AC3E}">
        <p14:creationId xmlns:p14="http://schemas.microsoft.com/office/powerpoint/2010/main" val="3596907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12700">
            <a:noFill/>
            <a:miter lim="800000"/>
            <a:headEnd/>
            <a:tailEnd/>
          </a:ln>
        </p:spPr>
      </p:pic>
      <p:sp>
        <p:nvSpPr>
          <p:cNvPr id="20483" name="Rectangle 2"/>
          <p:cNvSpPr>
            <a:spLocks/>
          </p:cNvSpPr>
          <p:nvPr/>
        </p:nvSpPr>
        <p:spPr bwMode="auto">
          <a:xfrm>
            <a:off x="829345" y="5594449"/>
            <a:ext cx="7483078" cy="1178719"/>
          </a:xfrm>
          <a:prstGeom prst="rect">
            <a:avLst/>
          </a:prstGeom>
          <a:solidFill>
            <a:schemeClr val="accent1"/>
          </a:solidFill>
          <a:ln w="12700">
            <a:noFill/>
            <a:miter lim="800000"/>
            <a:headEnd/>
            <a:tailEnd/>
          </a:ln>
        </p:spPr>
        <p:txBody>
          <a:bodyPr lIns="80364" tIns="80364" rIns="80364" bIns="80364" anchor="ctr">
            <a:prstTxWarp prst="textNoShape">
              <a:avLst/>
            </a:prstTxWarp>
          </a:bodyPr>
          <a:lstStyle/>
          <a:p>
            <a:r>
              <a:rPr lang="en-US" sz="2800" dirty="0">
                <a:latin typeface="Arial" charset="0"/>
                <a:ea typeface="Arial" charset="0"/>
                <a:cs typeface="Arial" charset="0"/>
                <a:sym typeface="Arial" charset="0"/>
              </a:rPr>
              <a:t>What information is important here?</a:t>
            </a:r>
          </a:p>
          <a:p>
            <a:r>
              <a:rPr lang="en-US" sz="2800" dirty="0">
                <a:latin typeface="Arial" charset="0"/>
                <a:ea typeface="Arial" charset="0"/>
                <a:cs typeface="Arial" charset="0"/>
                <a:sym typeface="Arial" charset="0"/>
              </a:rPr>
              <a:t>How would you get it?</a:t>
            </a:r>
          </a:p>
        </p:txBody>
      </p:sp>
    </p:spTree>
    <p:extLst>
      <p:ext uri="{BB962C8B-B14F-4D97-AF65-F5344CB8AC3E}">
        <p14:creationId xmlns:p14="http://schemas.microsoft.com/office/powerpoint/2010/main" val="871435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12700">
            <a:noFill/>
            <a:miter lim="800000"/>
            <a:headEnd/>
            <a:tailEnd/>
          </a:ln>
        </p:spPr>
      </p:pic>
      <p:sp>
        <p:nvSpPr>
          <p:cNvPr id="22531" name="Line 3"/>
          <p:cNvSpPr>
            <a:spLocks noChangeShapeType="1"/>
          </p:cNvSpPr>
          <p:nvPr/>
        </p:nvSpPr>
        <p:spPr bwMode="auto">
          <a:xfrm>
            <a:off x="2580680" y="2982516"/>
            <a:ext cx="0" cy="2320603"/>
          </a:xfrm>
          <a:prstGeom prst="line">
            <a:avLst/>
          </a:prstGeom>
          <a:noFill/>
          <a:ln w="38100">
            <a:solidFill>
              <a:schemeClr val="tx1"/>
            </a:solidFill>
            <a:miter lim="800000"/>
            <a:headEnd type="oval" w="med" len="sm"/>
            <a:tailEnd type="oval" w="med" len="sm"/>
          </a:ln>
        </p:spPr>
        <p:txBody>
          <a:bodyPr lIns="0" tIns="0" rIns="0" bIns="0">
            <a:prstTxWarp prst="textNoShape">
              <a:avLst/>
            </a:prstTxWarp>
          </a:bodyPr>
          <a:lstStyle/>
          <a:p>
            <a:endParaRPr lang="en-US"/>
          </a:p>
        </p:txBody>
      </p:sp>
      <p:sp>
        <p:nvSpPr>
          <p:cNvPr id="22532" name="Line 4"/>
          <p:cNvSpPr>
            <a:spLocks noChangeShapeType="1"/>
          </p:cNvSpPr>
          <p:nvPr/>
        </p:nvSpPr>
        <p:spPr bwMode="auto">
          <a:xfrm>
            <a:off x="6697266" y="4294064"/>
            <a:ext cx="0" cy="830461"/>
          </a:xfrm>
          <a:prstGeom prst="line">
            <a:avLst/>
          </a:prstGeom>
          <a:noFill/>
          <a:ln w="38100">
            <a:solidFill>
              <a:schemeClr val="tx1"/>
            </a:solidFill>
            <a:miter lim="800000"/>
            <a:headEnd type="oval" w="med" len="sm"/>
            <a:tailEnd type="oval" w="med" len="sm"/>
          </a:ln>
        </p:spPr>
        <p:txBody>
          <a:bodyPr lIns="0" tIns="0" rIns="0" bIns="0">
            <a:prstTxWarp prst="textNoShape">
              <a:avLst/>
            </a:prstTxWarp>
          </a:bodyPr>
          <a:lstStyle/>
          <a:p>
            <a:endParaRPr lang="en-US"/>
          </a:p>
        </p:txBody>
      </p:sp>
      <p:sp>
        <p:nvSpPr>
          <p:cNvPr id="22533" name="Line 5"/>
          <p:cNvSpPr>
            <a:spLocks noChangeShapeType="1"/>
          </p:cNvSpPr>
          <p:nvPr/>
        </p:nvSpPr>
        <p:spPr bwMode="auto">
          <a:xfrm rot="10800000">
            <a:off x="4628927" y="3280544"/>
            <a:ext cx="1836167" cy="0"/>
          </a:xfrm>
          <a:prstGeom prst="line">
            <a:avLst/>
          </a:prstGeom>
          <a:noFill/>
          <a:ln w="38100">
            <a:solidFill>
              <a:srgbClr val="000000"/>
            </a:solidFill>
            <a:miter lim="800000"/>
            <a:headEnd type="oval" w="med" len="sm"/>
            <a:tailEnd type="oval" w="med" len="sm"/>
          </a:ln>
        </p:spPr>
        <p:txBody>
          <a:bodyPr lIns="0" tIns="0" rIns="0" bIns="0">
            <a:prstTxWarp prst="textNoShape">
              <a:avLst/>
            </a:prstTxWarp>
          </a:bodyPr>
          <a:lstStyle/>
          <a:p>
            <a:endParaRPr lang="en-US"/>
          </a:p>
        </p:txBody>
      </p:sp>
      <p:sp>
        <p:nvSpPr>
          <p:cNvPr id="22534" name="Line 6"/>
          <p:cNvSpPr>
            <a:spLocks noChangeShapeType="1"/>
          </p:cNvSpPr>
          <p:nvPr/>
        </p:nvSpPr>
        <p:spPr bwMode="auto">
          <a:xfrm rot="10800000">
            <a:off x="2731369" y="1583904"/>
            <a:ext cx="1420936" cy="0"/>
          </a:xfrm>
          <a:prstGeom prst="line">
            <a:avLst/>
          </a:prstGeom>
          <a:noFill/>
          <a:ln w="38100">
            <a:solidFill>
              <a:srgbClr val="000000"/>
            </a:solidFill>
            <a:miter lim="800000"/>
            <a:headEnd type="oval" w="med" len="sm"/>
            <a:tailEnd type="oval" w="med" len="sm"/>
          </a:ln>
        </p:spPr>
        <p:txBody>
          <a:bodyPr lIns="0" tIns="0" rIns="0" bIns="0">
            <a:prstTxWarp prst="textNoShape">
              <a:avLst/>
            </a:prstTxWarp>
          </a:bodyPr>
          <a:lstStyle/>
          <a:p>
            <a:endParaRPr lang="en-US"/>
          </a:p>
        </p:txBody>
      </p:sp>
      <p:sp>
        <p:nvSpPr>
          <p:cNvPr id="22535" name="Rectangle 7"/>
          <p:cNvSpPr>
            <a:spLocks/>
          </p:cNvSpPr>
          <p:nvPr/>
        </p:nvSpPr>
        <p:spPr bwMode="auto">
          <a:xfrm>
            <a:off x="3067348" y="1258997"/>
            <a:ext cx="692497" cy="276999"/>
          </a:xfrm>
          <a:prstGeom prst="rect">
            <a:avLst/>
          </a:prstGeom>
          <a:noFill/>
          <a:ln w="12700">
            <a:noFill/>
            <a:miter lim="800000"/>
            <a:headEnd/>
            <a:tailEnd/>
          </a:ln>
        </p:spPr>
        <p:txBody>
          <a:bodyPr wrap="none" lIns="0" tIns="0" rIns="0" bIns="0" anchor="ctr">
            <a:prstTxWarp prst="textNoShape">
              <a:avLst/>
            </a:prstTxWarp>
            <a:spAutoFit/>
          </a:bodyPr>
          <a:lstStyle/>
          <a:p>
            <a:r>
              <a:rPr lang="en-US">
                <a:latin typeface="Arial" charset="0"/>
                <a:ea typeface="Arial" charset="0"/>
                <a:cs typeface="Arial" charset="0"/>
                <a:sym typeface="Arial" charset="0"/>
              </a:rPr>
              <a:t>5.5 cm</a:t>
            </a:r>
          </a:p>
        </p:txBody>
      </p:sp>
      <p:sp>
        <p:nvSpPr>
          <p:cNvPr id="22536" name="Rectangle 8"/>
          <p:cNvSpPr>
            <a:spLocks/>
          </p:cNvSpPr>
          <p:nvPr/>
        </p:nvSpPr>
        <p:spPr bwMode="auto">
          <a:xfrm>
            <a:off x="5268516" y="2910989"/>
            <a:ext cx="500137" cy="276999"/>
          </a:xfrm>
          <a:prstGeom prst="rect">
            <a:avLst/>
          </a:prstGeom>
          <a:noFill/>
          <a:ln w="12700">
            <a:noFill/>
            <a:miter lim="800000"/>
            <a:headEnd/>
            <a:tailEnd/>
          </a:ln>
        </p:spPr>
        <p:txBody>
          <a:bodyPr wrap="none" lIns="0" tIns="0" rIns="0" bIns="0" anchor="ctr">
            <a:prstTxWarp prst="textNoShape">
              <a:avLst/>
            </a:prstTxWarp>
            <a:spAutoFit/>
          </a:bodyPr>
          <a:lstStyle/>
          <a:p>
            <a:r>
              <a:rPr lang="en-US">
                <a:latin typeface="Arial" charset="0"/>
                <a:ea typeface="Arial" charset="0"/>
                <a:cs typeface="Arial" charset="0"/>
                <a:sym typeface="Arial" charset="0"/>
              </a:rPr>
              <a:t>7 cm</a:t>
            </a:r>
          </a:p>
        </p:txBody>
      </p:sp>
      <p:sp>
        <p:nvSpPr>
          <p:cNvPr id="22537" name="Rectangle 9"/>
          <p:cNvSpPr>
            <a:spLocks/>
          </p:cNvSpPr>
          <p:nvPr/>
        </p:nvSpPr>
        <p:spPr bwMode="auto">
          <a:xfrm>
            <a:off x="6866930" y="4571911"/>
            <a:ext cx="500137" cy="276999"/>
          </a:xfrm>
          <a:prstGeom prst="rect">
            <a:avLst/>
          </a:prstGeom>
          <a:noFill/>
          <a:ln w="12700">
            <a:noFill/>
            <a:miter lim="800000"/>
            <a:headEnd/>
            <a:tailEnd/>
          </a:ln>
        </p:spPr>
        <p:txBody>
          <a:bodyPr wrap="none" lIns="0" tIns="0" rIns="0" bIns="0" anchor="ctr">
            <a:prstTxWarp prst="textNoShape">
              <a:avLst/>
            </a:prstTxWarp>
            <a:spAutoFit/>
          </a:bodyPr>
          <a:lstStyle/>
          <a:p>
            <a:r>
              <a:rPr lang="en-US">
                <a:latin typeface="Arial" charset="0"/>
                <a:ea typeface="Arial" charset="0"/>
                <a:cs typeface="Arial" charset="0"/>
                <a:sym typeface="Arial" charset="0"/>
              </a:rPr>
              <a:t>3 cm</a:t>
            </a:r>
          </a:p>
        </p:txBody>
      </p:sp>
      <p:sp>
        <p:nvSpPr>
          <p:cNvPr id="22538" name="Rectangle 10"/>
          <p:cNvSpPr>
            <a:spLocks/>
          </p:cNvSpPr>
          <p:nvPr/>
        </p:nvSpPr>
        <p:spPr bwMode="auto">
          <a:xfrm>
            <a:off x="1750219" y="4000411"/>
            <a:ext cx="628377" cy="276999"/>
          </a:xfrm>
          <a:prstGeom prst="rect">
            <a:avLst/>
          </a:prstGeom>
          <a:noFill/>
          <a:ln w="12700">
            <a:noFill/>
            <a:miter lim="800000"/>
            <a:headEnd/>
            <a:tailEnd/>
          </a:ln>
        </p:spPr>
        <p:txBody>
          <a:bodyPr wrap="none" lIns="0" tIns="0" rIns="0" bIns="0" anchor="ctr">
            <a:prstTxWarp prst="textNoShape">
              <a:avLst/>
            </a:prstTxWarp>
            <a:spAutoFit/>
          </a:bodyPr>
          <a:lstStyle/>
          <a:p>
            <a:r>
              <a:rPr lang="en-US">
                <a:latin typeface="Arial" charset="0"/>
                <a:ea typeface="Arial" charset="0"/>
                <a:cs typeface="Arial" charset="0"/>
                <a:sym typeface="Arial" charset="0"/>
              </a:rPr>
              <a:t>10 cm</a:t>
            </a:r>
          </a:p>
        </p:txBody>
      </p:sp>
      <p:sp>
        <p:nvSpPr>
          <p:cNvPr id="2" name="Rectangle 1"/>
          <p:cNvSpPr/>
          <p:nvPr/>
        </p:nvSpPr>
        <p:spPr bwMode="auto">
          <a:xfrm>
            <a:off x="2589609" y="1232297"/>
            <a:ext cx="1607344" cy="428625"/>
          </a:xfrm>
          <a:prstGeom prst="rect">
            <a:avLst/>
          </a:prstGeom>
          <a:solidFill>
            <a:schemeClr val="tx1"/>
          </a:solidFill>
          <a:ln w="25400" cap="flat" cmpd="sng" algn="ctr">
            <a:solidFill>
              <a:srgbClr val="000000"/>
            </a:solid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a:solidFill>
                <a:srgbClr val="000000"/>
              </a:solidFill>
              <a:latin typeface="Gill Sans" charset="0"/>
              <a:ea typeface="ヒラギノ角ゴ ProN W3" charset="-128"/>
              <a:cs typeface="ヒラギノ角ゴ ProN W3" charset="-128"/>
              <a:sym typeface="Gill Sans" charset="0"/>
            </a:endParaRPr>
          </a:p>
        </p:txBody>
      </p:sp>
      <p:sp>
        <p:nvSpPr>
          <p:cNvPr id="12" name="Rectangle 11"/>
          <p:cNvSpPr/>
          <p:nvPr/>
        </p:nvSpPr>
        <p:spPr bwMode="auto">
          <a:xfrm>
            <a:off x="4572000" y="2946797"/>
            <a:ext cx="1982391" cy="428625"/>
          </a:xfrm>
          <a:prstGeom prst="rect">
            <a:avLst/>
          </a:prstGeom>
          <a:solidFill>
            <a:schemeClr val="tx1"/>
          </a:solidFill>
          <a:ln w="25400" cap="flat" cmpd="sng" algn="ctr">
            <a:solidFill>
              <a:srgbClr val="000000"/>
            </a:solid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a:solidFill>
                <a:srgbClr val="000000"/>
              </a:solidFill>
              <a:latin typeface="Gill Sans" charset="0"/>
              <a:ea typeface="ヒラギノ角ゴ ProN W3" charset="-128"/>
              <a:cs typeface="ヒラギノ角ゴ ProN W3" charset="-128"/>
              <a:sym typeface="Gill Sans" charset="0"/>
            </a:endParaRPr>
          </a:p>
        </p:txBody>
      </p:sp>
      <p:sp>
        <p:nvSpPr>
          <p:cNvPr id="3" name="Rectangle 2"/>
          <p:cNvSpPr/>
          <p:nvPr/>
        </p:nvSpPr>
        <p:spPr bwMode="auto">
          <a:xfrm>
            <a:off x="1678781" y="2732485"/>
            <a:ext cx="964406" cy="2678906"/>
          </a:xfrm>
          <a:prstGeom prst="rect">
            <a:avLst/>
          </a:prstGeom>
          <a:solidFill>
            <a:schemeClr val="tx1"/>
          </a:solidFill>
          <a:ln w="25400" cap="flat" cmpd="sng" algn="ctr">
            <a:solidFill>
              <a:srgbClr val="000000"/>
            </a:solid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a:solidFill>
                <a:srgbClr val="000000"/>
              </a:solidFill>
              <a:latin typeface="Gill Sans" charset="0"/>
              <a:ea typeface="ヒラギノ角ゴ ProN W3" charset="-128"/>
              <a:cs typeface="ヒラギノ角ゴ ProN W3" charset="-128"/>
              <a:sym typeface="Gill Sans" charset="0"/>
            </a:endParaRPr>
          </a:p>
        </p:txBody>
      </p:sp>
      <p:sp>
        <p:nvSpPr>
          <p:cNvPr id="14" name="Rectangle 13"/>
          <p:cNvSpPr/>
          <p:nvPr/>
        </p:nvSpPr>
        <p:spPr bwMode="auto">
          <a:xfrm>
            <a:off x="6607969" y="4232672"/>
            <a:ext cx="750094" cy="1232297"/>
          </a:xfrm>
          <a:prstGeom prst="rect">
            <a:avLst/>
          </a:prstGeom>
          <a:solidFill>
            <a:schemeClr val="tx1"/>
          </a:solidFill>
          <a:ln w="25400" cap="flat" cmpd="sng" algn="ctr">
            <a:solidFill>
              <a:srgbClr val="000000"/>
            </a:solid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a:solidFill>
                <a:srgbClr val="000000"/>
              </a:solidFill>
              <a:latin typeface="Gill Sans" charset="0"/>
              <a:ea typeface="ヒラギノ角ゴ ProN W3" charset="-128"/>
              <a:cs typeface="ヒラギノ角ゴ ProN W3" charset="-128"/>
              <a:sym typeface="Gill Sans" charset="0"/>
            </a:endParaRPr>
          </a:p>
        </p:txBody>
      </p:sp>
    </p:spTree>
    <p:extLst>
      <p:ext uri="{BB962C8B-B14F-4D97-AF65-F5344CB8AC3E}">
        <p14:creationId xmlns:p14="http://schemas.microsoft.com/office/powerpoint/2010/main" val="633031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5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grpId="1" nodeType="clickEffect">
                                  <p:stCondLst>
                                    <p:cond delay="0"/>
                                  </p:stCondLst>
                                  <p:childTnLst>
                                    <p:animEffect transition="out" filter="dissolv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grpId="1" nodeType="clickEffect">
                                  <p:stCondLst>
                                    <p:cond delay="0"/>
                                  </p:stCondLst>
                                  <p:childTnLst>
                                    <p:animEffect transition="out" filter="dissolve">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1" nodeType="clickEffect">
                                  <p:stCondLst>
                                    <p:cond delay="0"/>
                                  </p:stCondLst>
                                  <p:childTnLst>
                                    <p:animEffect transition="out" filter="dissolv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9" presetClass="exit" presetSubtype="0" fill="hold" grpId="1" nodeType="clickEffect">
                                  <p:stCondLst>
                                    <p:cond delay="0"/>
                                  </p:stCondLst>
                                  <p:childTnLst>
                                    <p:animEffect transition="out" filter="dissolv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2" grpId="0" animBg="1"/>
      <p:bldP spid="22533" grpId="0" animBg="1"/>
      <p:bldP spid="22534" grpId="0" animBg="1"/>
      <p:bldP spid="22535" grpId="0"/>
      <p:bldP spid="22536" grpId="0"/>
      <p:bldP spid="22537" grpId="0"/>
      <p:bldP spid="22538" grpId="0"/>
      <p:bldP spid="2" grpId="0" animBg="1"/>
      <p:bldP spid="2" grpId="1" animBg="1"/>
      <p:bldP spid="12" grpId="0" animBg="1"/>
      <p:bldP spid="12" grpId="1" animBg="1"/>
      <p:bldP spid="3" grpId="0" animBg="1"/>
      <p:bldP spid="3" grpId="1" animBg="1"/>
      <p:bldP spid="14" grpId="0" animBg="1"/>
      <p:bldP spid="1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act3.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546100" y="1600200"/>
            <a:ext cx="8051800" cy="4525963"/>
          </a:xfrm>
        </p:spPr>
      </p:pic>
    </p:spTree>
    <p:extLst>
      <p:ext uri="{BB962C8B-B14F-4D97-AF65-F5344CB8AC3E}">
        <p14:creationId xmlns:p14="http://schemas.microsoft.com/office/powerpoint/2010/main" val="7611018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Was anything learned?</a:t>
            </a:r>
            <a:endParaRPr lang="en-US" b="1" dirty="0"/>
          </a:p>
        </p:txBody>
      </p:sp>
      <p:sp>
        <p:nvSpPr>
          <p:cNvPr id="3" name="Content Placeholder 2"/>
          <p:cNvSpPr>
            <a:spLocks noGrp="1"/>
          </p:cNvSpPr>
          <p:nvPr>
            <p:ph idx="1"/>
          </p:nvPr>
        </p:nvSpPr>
        <p:spPr>
          <a:xfrm>
            <a:off x="228600" y="1600200"/>
            <a:ext cx="8458200" cy="4525963"/>
          </a:xfrm>
        </p:spPr>
        <p:txBody>
          <a:bodyPr>
            <a:normAutofit/>
          </a:bodyPr>
          <a:lstStyle/>
          <a:p>
            <a:r>
              <a:rPr lang="en-US" sz="4000" b="1" dirty="0" smtClean="0"/>
              <a:t>Now draw two glasses with different diameters and show the heights of equal amounts of liquid. Explain your reasoning.</a:t>
            </a:r>
          </a:p>
          <a:p>
            <a:r>
              <a:rPr lang="en-US" sz="4000" b="1" dirty="0" smtClean="0"/>
              <a:t>And on the unit test…..</a:t>
            </a:r>
            <a:endParaRPr lang="en-US" sz="4000" b="1" dirty="0"/>
          </a:p>
        </p:txBody>
      </p:sp>
    </p:spTree>
    <p:extLst>
      <p:ext uri="{BB962C8B-B14F-4D97-AF65-F5344CB8AC3E}">
        <p14:creationId xmlns:p14="http://schemas.microsoft.com/office/powerpoint/2010/main" val="3173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Your turn:</a:t>
            </a:r>
            <a:endParaRPr lang="en-US" b="1" dirty="0"/>
          </a:p>
        </p:txBody>
      </p:sp>
      <p:sp>
        <p:nvSpPr>
          <p:cNvPr id="3" name="Content Placeholder 2"/>
          <p:cNvSpPr>
            <a:spLocks noGrp="1"/>
          </p:cNvSpPr>
          <p:nvPr>
            <p:ph idx="1"/>
          </p:nvPr>
        </p:nvSpPr>
        <p:spPr>
          <a:xfrm>
            <a:off x="1485900" y="1295402"/>
            <a:ext cx="6172200" cy="4343399"/>
          </a:xfrm>
        </p:spPr>
        <p:txBody>
          <a:bodyPr/>
          <a:lstStyle/>
          <a:p>
            <a:pPr marL="0" indent="0">
              <a:buNone/>
            </a:pP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5854"/>
            <a:ext cx="7315199" cy="7014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156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It’s TIME</a:t>
            </a:r>
            <a:endParaRPr lang="en-US" b="1" dirty="0"/>
          </a:p>
        </p:txBody>
      </p:sp>
      <p:sp>
        <p:nvSpPr>
          <p:cNvPr id="3" name="Content Placeholder 2"/>
          <p:cNvSpPr>
            <a:spLocks noGrp="1"/>
          </p:cNvSpPr>
          <p:nvPr>
            <p:ph idx="1"/>
          </p:nvPr>
        </p:nvSpPr>
        <p:spPr>
          <a:xfrm>
            <a:off x="152400" y="1066800"/>
            <a:ext cx="8915400" cy="5562600"/>
          </a:xfrm>
        </p:spPr>
        <p:txBody>
          <a:bodyPr>
            <a:normAutofit/>
          </a:bodyPr>
          <a:lstStyle/>
          <a:p>
            <a:r>
              <a:rPr lang="en-US" sz="2600" b="1" dirty="0" smtClean="0"/>
              <a:t>It’s TIME we do it right</a:t>
            </a:r>
          </a:p>
          <a:p>
            <a:pPr lvl="1"/>
            <a:r>
              <a:rPr lang="en-US" sz="2600" b="1" dirty="0" smtClean="0"/>
              <a:t>CCSSM, PARCC and SBAC create once in a career </a:t>
            </a:r>
            <a:r>
              <a:rPr lang="en-US" sz="2600" b="1" dirty="0" err="1" smtClean="0"/>
              <a:t>opps</a:t>
            </a:r>
            <a:endParaRPr lang="en-US" sz="2600" b="1" dirty="0" smtClean="0"/>
          </a:p>
          <a:p>
            <a:r>
              <a:rPr lang="en-US" sz="2600" b="1" dirty="0" smtClean="0"/>
              <a:t>It’s TIME we use our unity – Math Wars are history</a:t>
            </a:r>
          </a:p>
          <a:p>
            <a:r>
              <a:rPr lang="en-US" sz="2600" b="1" dirty="0" smtClean="0"/>
              <a:t>It’s TIME we stop settling for mediocrity and programs that fail to serve nearly enough students</a:t>
            </a:r>
          </a:p>
          <a:p>
            <a:r>
              <a:rPr lang="en-US" sz="2600" b="1" dirty="0" smtClean="0"/>
              <a:t>It’s TIME we stop making excuses or let others make excuses for not doing what needs to be done</a:t>
            </a:r>
          </a:p>
          <a:p>
            <a:r>
              <a:rPr lang="en-US" sz="2600" b="1" dirty="0" smtClean="0"/>
              <a:t>It’s TIME we demand and implement what we know works</a:t>
            </a:r>
          </a:p>
          <a:p>
            <a:r>
              <a:rPr lang="en-US" sz="2600" b="1" dirty="0" smtClean="0"/>
              <a:t>It’s TIME we take the action needed to finally make mathematics work for every student in every school</a:t>
            </a:r>
          </a:p>
        </p:txBody>
      </p:sp>
      <p:sp>
        <p:nvSpPr>
          <p:cNvPr id="4" name="Slide Number Placeholder 3"/>
          <p:cNvSpPr>
            <a:spLocks noGrp="1"/>
          </p:cNvSpPr>
          <p:nvPr>
            <p:ph type="sldNum" sz="quarter" idx="12"/>
          </p:nvPr>
        </p:nvSpPr>
        <p:spPr/>
        <p:txBody>
          <a:bodyPr/>
          <a:lstStyle/>
          <a:p>
            <a:fld id="{CA5762F7-3AF1-4126-872D-3CBF5930A283}" type="slidenum">
              <a:rPr lang="en-US" smtClean="0"/>
              <a:t>2</a:t>
            </a:fld>
            <a:endParaRPr lang="en-US"/>
          </a:p>
        </p:txBody>
      </p:sp>
    </p:spTree>
    <p:extLst>
      <p:ext uri="{BB962C8B-B14F-4D97-AF65-F5344CB8AC3E}">
        <p14:creationId xmlns:p14="http://schemas.microsoft.com/office/powerpoint/2010/main" val="334734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a:t>
            </a:r>
            <a:endParaRPr lang="en-US" b="1" dirty="0"/>
          </a:p>
        </p:txBody>
      </p:sp>
      <p:sp>
        <p:nvSpPr>
          <p:cNvPr id="3" name="Content Placeholder 2"/>
          <p:cNvSpPr>
            <a:spLocks noGrp="1"/>
          </p:cNvSpPr>
          <p:nvPr>
            <p:ph idx="1"/>
          </p:nvPr>
        </p:nvSpPr>
        <p:spPr>
          <a:xfrm>
            <a:off x="609600" y="1219200"/>
            <a:ext cx="8077200" cy="5334000"/>
          </a:xfrm>
        </p:spPr>
        <p:txBody>
          <a:bodyPr>
            <a:normAutofit fontScale="70000" lnSpcReduction="20000"/>
          </a:bodyPr>
          <a:lstStyle/>
          <a:p>
            <a:r>
              <a:rPr lang="en-US" sz="4000" b="1" dirty="0" smtClean="0"/>
              <a:t>Order from smallest to largest and justify</a:t>
            </a:r>
          </a:p>
          <a:p>
            <a:endParaRPr lang="en-US" sz="4000" b="1" dirty="0"/>
          </a:p>
          <a:p>
            <a:r>
              <a:rPr lang="en-US" sz="4000" b="1" dirty="0" smtClean="0"/>
              <a:t>What is the height of Glass 3?</a:t>
            </a:r>
          </a:p>
          <a:p>
            <a:endParaRPr lang="en-US" sz="4000" b="1" dirty="0" smtClean="0"/>
          </a:p>
          <a:p>
            <a:r>
              <a:rPr lang="en-US" sz="4000" b="1" dirty="0" smtClean="0"/>
              <a:t>What is the volume of each?</a:t>
            </a:r>
          </a:p>
          <a:p>
            <a:endParaRPr lang="en-US" sz="4000" b="1" dirty="0" smtClean="0"/>
          </a:p>
          <a:p>
            <a:r>
              <a:rPr lang="en-US" sz="4000" b="1" dirty="0" smtClean="0"/>
              <a:t>If Glass 1 has volume V, express volume of Glasses 2 and 3 in terms of V</a:t>
            </a:r>
          </a:p>
          <a:p>
            <a:endParaRPr lang="en-US" sz="4000" b="1" dirty="0" smtClean="0"/>
          </a:p>
          <a:p>
            <a:r>
              <a:rPr lang="en-US" sz="4000" b="1" dirty="0" smtClean="0"/>
              <a:t>When Glass 1 is ½ full, the height of the liquid is 3 cm.  What are the heights of the liquid in Glasses 2 and 3 when they are ½ full?</a:t>
            </a:r>
          </a:p>
          <a:p>
            <a:endParaRPr lang="en-US" sz="2000" dirty="0"/>
          </a:p>
        </p:txBody>
      </p:sp>
      <p:sp>
        <p:nvSpPr>
          <p:cNvPr id="4" name="Slide Number Placeholder 3"/>
          <p:cNvSpPr>
            <a:spLocks noGrp="1"/>
          </p:cNvSpPr>
          <p:nvPr>
            <p:ph type="sldNum" sz="quarter" idx="4294967295"/>
          </p:nvPr>
        </p:nvSpPr>
        <p:spPr>
          <a:xfrm>
            <a:off x="6057900" y="6356351"/>
            <a:ext cx="1600200" cy="365125"/>
          </a:xfrm>
          <a:prstGeom prst="rect">
            <a:avLst/>
          </a:prstGeom>
        </p:spPr>
        <p:txBody>
          <a:bodyPr/>
          <a:lstStyle/>
          <a:p>
            <a:fld id="{06DD5966-D59F-4DF5-A4CD-5962260BEB6A}" type="slidenum">
              <a:rPr lang="en-US" smtClean="0"/>
              <a:t>20</a:t>
            </a:fld>
            <a:endParaRPr lang="en-US"/>
          </a:p>
        </p:txBody>
      </p:sp>
    </p:spTree>
    <p:extLst>
      <p:ext uri="{BB962C8B-B14F-4D97-AF65-F5344CB8AC3E}">
        <p14:creationId xmlns:p14="http://schemas.microsoft.com/office/powerpoint/2010/main" val="121962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Exit slip:   Sketch an object and it’s dimensions that has a surface area of about</a:t>
            </a:r>
            <a:r>
              <a:rPr lang="en-US" b="1" dirty="0"/>
              <a:t> </a:t>
            </a:r>
            <a:r>
              <a:rPr lang="en-US" b="1" dirty="0" smtClean="0"/>
              <a:t>100 square inches?</a:t>
            </a:r>
          </a:p>
          <a:p>
            <a:endParaRPr lang="en-US" b="1" dirty="0"/>
          </a:p>
          <a:p>
            <a:r>
              <a:rPr lang="en-US" b="1" dirty="0" smtClean="0"/>
              <a:t>Homework:  How many square cm of skin do you have and be prepared to show how you arrived at your answer.</a:t>
            </a:r>
            <a:endParaRPr lang="en-US" b="1" dirty="0"/>
          </a:p>
        </p:txBody>
      </p:sp>
      <p:sp>
        <p:nvSpPr>
          <p:cNvPr id="4" name="Slide Number Placeholder 3"/>
          <p:cNvSpPr>
            <a:spLocks noGrp="1"/>
          </p:cNvSpPr>
          <p:nvPr>
            <p:ph type="sldNum" sz="quarter" idx="12"/>
          </p:nvPr>
        </p:nvSpPr>
        <p:spPr/>
        <p:txBody>
          <a:bodyPr/>
          <a:lstStyle/>
          <a:p>
            <a:fld id="{B2CCF238-4985-47C8-858E-67F88680C38C}" type="slidenum">
              <a:rPr lang="en-US" smtClean="0"/>
              <a:t>21</a:t>
            </a:fld>
            <a:endParaRPr lang="en-US"/>
          </a:p>
        </p:txBody>
      </p:sp>
    </p:spTree>
    <p:extLst>
      <p:ext uri="{BB962C8B-B14F-4D97-AF65-F5344CB8AC3E}">
        <p14:creationId xmlns:p14="http://schemas.microsoft.com/office/powerpoint/2010/main" val="990683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274638"/>
            <a:ext cx="8915400" cy="1143000"/>
          </a:xfrm>
        </p:spPr>
        <p:txBody>
          <a:bodyPr>
            <a:normAutofit fontScale="90000"/>
          </a:bodyPr>
          <a:lstStyle/>
          <a:p>
            <a:pPr>
              <a:defRPr/>
            </a:pPr>
            <a:r>
              <a:rPr lang="en-US" b="1" dirty="0" smtClean="0"/>
              <a:t/>
            </a:r>
            <a:br>
              <a:rPr lang="en-US" b="1" dirty="0" smtClean="0"/>
            </a:br>
            <a:r>
              <a:rPr lang="en-US" sz="4900" b="1" dirty="0" smtClean="0"/>
              <a:t>Why </a:t>
            </a:r>
            <a:r>
              <a:rPr lang="en-US" sz="4900" b="1" dirty="0"/>
              <a:t>do you think I </a:t>
            </a:r>
            <a:r>
              <a:rPr lang="en-US" sz="4900" b="1" dirty="0" smtClean="0"/>
              <a:t>used these tasks?</a:t>
            </a:r>
            <a:r>
              <a:rPr lang="en-US" b="1" dirty="0"/>
              <a:t/>
            </a:r>
            <a:br>
              <a:rPr lang="en-US" b="1" dirty="0"/>
            </a:br>
            <a:endParaRPr lang="en-US" dirty="0" smtClean="0"/>
          </a:p>
        </p:txBody>
      </p:sp>
      <p:sp>
        <p:nvSpPr>
          <p:cNvPr id="13315" name="Content Placeholder 2"/>
          <p:cNvSpPr>
            <a:spLocks noGrp="1"/>
          </p:cNvSpPr>
          <p:nvPr>
            <p:ph idx="1"/>
          </p:nvPr>
        </p:nvSpPr>
        <p:spPr>
          <a:xfrm>
            <a:off x="152400" y="1752600"/>
            <a:ext cx="8763000" cy="4800600"/>
          </a:xfrm>
        </p:spPr>
        <p:txBody>
          <a:bodyPr/>
          <a:lstStyle/>
          <a:p>
            <a:pPr>
              <a:buFontTx/>
              <a:buChar char="-"/>
            </a:pPr>
            <a:r>
              <a:rPr lang="en-US" altLang="en-US" sz="3500" b="1" smtClean="0"/>
              <a:t>Standards don’t teach, teachers teach</a:t>
            </a:r>
          </a:p>
          <a:p>
            <a:pPr>
              <a:buFontTx/>
              <a:buChar char="-"/>
            </a:pPr>
            <a:r>
              <a:rPr lang="en-US" altLang="en-US" sz="3500" b="1" smtClean="0"/>
              <a:t>It’s the translation of the words into tasks and instruction and assessments that really matter</a:t>
            </a:r>
          </a:p>
          <a:p>
            <a:pPr>
              <a:buFontTx/>
              <a:buChar char="-"/>
            </a:pPr>
            <a:r>
              <a:rPr lang="en-US" altLang="en-US" sz="3500" b="1" smtClean="0"/>
              <a:t>Processes are as important as content</a:t>
            </a:r>
          </a:p>
          <a:p>
            <a:pPr>
              <a:buFontTx/>
              <a:buChar char="-"/>
            </a:pPr>
            <a:r>
              <a:rPr lang="en-US" altLang="en-US" sz="3500" b="1" smtClean="0"/>
              <a:t>We need to give kids (and ourselves) a reason to care</a:t>
            </a:r>
          </a:p>
          <a:p>
            <a:pPr>
              <a:buFontTx/>
              <a:buChar char="-"/>
            </a:pPr>
            <a:r>
              <a:rPr lang="en-US" altLang="en-US" sz="3500" b="1" smtClean="0"/>
              <a:t>Difficult, unlikely, to do alone!!!</a:t>
            </a:r>
          </a:p>
          <a:p>
            <a:pPr>
              <a:buFontTx/>
              <a:buChar char="-"/>
            </a:pPr>
            <a:endParaRPr lang="en-US" altLang="en-US" sz="4000" b="1" smtClean="0"/>
          </a:p>
          <a:p>
            <a:pPr algn="ctr">
              <a:buFontTx/>
              <a:buChar char="-"/>
            </a:pPr>
            <a:endParaRPr lang="en-US" altLang="en-US" sz="4000" b="1" smtClean="0"/>
          </a:p>
        </p:txBody>
      </p:sp>
      <p:sp>
        <p:nvSpPr>
          <p:cNvPr id="358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84549F3-DE68-4E56-8DC5-60B5B35B9F9B}" type="slidenum">
              <a:rPr lang="en-US" altLang="en-US" sz="1400" smtClean="0">
                <a:latin typeface="Times New Roman" pitchFamily="18" charset="0"/>
              </a:rPr>
              <a:pPr eaLnBrk="1" hangingPunct="1">
                <a:spcBef>
                  <a:spcPct val="0"/>
                </a:spcBef>
                <a:buFontTx/>
                <a:buNone/>
              </a:pPr>
              <a:t>22</a:t>
            </a:fld>
            <a:endParaRPr lang="en-US" altLang="en-US" sz="1400" smtClean="0">
              <a:latin typeface="Times New Roman" pitchFamily="18" charset="0"/>
            </a:endParaRPr>
          </a:p>
        </p:txBody>
      </p:sp>
    </p:spTree>
    <p:extLst>
      <p:ext uri="{BB962C8B-B14F-4D97-AF65-F5344CB8AC3E}">
        <p14:creationId xmlns:p14="http://schemas.microsoft.com/office/powerpoint/2010/main" val="3572596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6000" b="1" dirty="0" smtClean="0"/>
              <a:t>Here, in 6 parts, </a:t>
            </a:r>
          </a:p>
          <a:p>
            <a:pPr marL="0" indent="0" algn="ctr">
              <a:buNone/>
            </a:pPr>
            <a:r>
              <a:rPr lang="en-US" sz="6000" b="1" dirty="0" smtClean="0"/>
              <a:t>is what we know.</a:t>
            </a:r>
            <a:endParaRPr lang="en-US" sz="6000" b="1" dirty="0"/>
          </a:p>
        </p:txBody>
      </p:sp>
    </p:spTree>
    <p:extLst>
      <p:ext uri="{BB962C8B-B14F-4D97-AF65-F5344CB8AC3E}">
        <p14:creationId xmlns:p14="http://schemas.microsoft.com/office/powerpoint/2010/main" val="2253164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28600" y="1219200"/>
            <a:ext cx="8763000" cy="5105400"/>
          </a:xfrm>
          <a:prstGeom prst="rect">
            <a:avLst/>
          </a:prstGeom>
          <a:noFill/>
          <a:ln w="9525">
            <a:noFill/>
            <a:miter lim="800000"/>
            <a:headEnd/>
            <a:tailEnd/>
          </a:ln>
        </p:spPr>
        <p:txBody>
          <a:bodyPr/>
          <a:lstStyle/>
          <a:p>
            <a:pPr marL="342900" indent="-342900">
              <a:spcBef>
                <a:spcPct val="20000"/>
              </a:spcBef>
              <a:buClr>
                <a:srgbClr val="7DDD67"/>
              </a:buClr>
              <a:buSzPct val="85000"/>
              <a:defRPr/>
            </a:pPr>
            <a:r>
              <a:rPr lang="en-US" sz="3200" b="1" dirty="0">
                <a:latin typeface="+mn-lt"/>
              </a:rPr>
              <a:t>People won’t do what they can’t </a:t>
            </a:r>
            <a:r>
              <a:rPr lang="en-US" sz="3200" b="1" u="sng" dirty="0">
                <a:latin typeface="+mn-lt"/>
              </a:rPr>
              <a:t>envision</a:t>
            </a:r>
            <a:r>
              <a:rPr lang="en-US" sz="3200" b="1" dirty="0">
                <a:latin typeface="+mn-lt"/>
              </a:rPr>
              <a:t>,</a:t>
            </a:r>
          </a:p>
          <a:p>
            <a:pPr marL="342900" indent="-342900">
              <a:spcBef>
                <a:spcPct val="20000"/>
              </a:spcBef>
              <a:buClr>
                <a:srgbClr val="7DDD67"/>
              </a:buClr>
              <a:buSzPct val="85000"/>
              <a:defRPr/>
            </a:pPr>
            <a:r>
              <a:rPr lang="en-US" sz="3200" b="1" dirty="0">
                <a:latin typeface="+mn-lt"/>
              </a:rPr>
              <a:t>People can’t do what they don’t </a:t>
            </a:r>
            <a:r>
              <a:rPr lang="en-US" sz="3200" b="1" u="sng" dirty="0">
                <a:latin typeface="+mn-lt"/>
              </a:rPr>
              <a:t>understand</a:t>
            </a:r>
            <a:r>
              <a:rPr lang="en-US" sz="3200" b="1" dirty="0">
                <a:latin typeface="+mn-lt"/>
              </a:rPr>
              <a:t>,</a:t>
            </a:r>
          </a:p>
          <a:p>
            <a:pPr marL="342900" indent="-342900">
              <a:spcBef>
                <a:spcPct val="20000"/>
              </a:spcBef>
              <a:buClr>
                <a:srgbClr val="7DDD67"/>
              </a:buClr>
              <a:buSzPct val="85000"/>
              <a:defRPr/>
            </a:pPr>
            <a:r>
              <a:rPr lang="en-US" sz="3200" b="1" dirty="0"/>
              <a:t>People can’t do well what isn’t </a:t>
            </a:r>
            <a:r>
              <a:rPr lang="en-US" sz="3200" b="1" u="sng" dirty="0"/>
              <a:t>practiced</a:t>
            </a:r>
            <a:r>
              <a:rPr lang="en-US" sz="3200" b="1" dirty="0"/>
              <a:t>,</a:t>
            </a:r>
          </a:p>
          <a:p>
            <a:pPr marL="342900" indent="-342900">
              <a:spcBef>
                <a:spcPct val="20000"/>
              </a:spcBef>
              <a:buClr>
                <a:srgbClr val="7DDD67"/>
              </a:buClr>
              <a:buSzPct val="85000"/>
              <a:defRPr/>
            </a:pPr>
            <a:r>
              <a:rPr lang="en-US" sz="3200" b="1" dirty="0">
                <a:latin typeface="+mn-lt"/>
              </a:rPr>
              <a:t>But practice without </a:t>
            </a:r>
            <a:r>
              <a:rPr lang="en-US" sz="3200" b="1" u="sng" dirty="0">
                <a:latin typeface="+mn-lt"/>
              </a:rPr>
              <a:t>feedback</a:t>
            </a:r>
            <a:r>
              <a:rPr lang="en-US" sz="3200" b="1" dirty="0">
                <a:latin typeface="+mn-lt"/>
              </a:rPr>
              <a:t> results in little change, and</a:t>
            </a:r>
          </a:p>
          <a:p>
            <a:pPr marL="342900" indent="-342900">
              <a:spcBef>
                <a:spcPct val="20000"/>
              </a:spcBef>
              <a:buClr>
                <a:srgbClr val="7DDD67"/>
              </a:buClr>
              <a:buSzPct val="85000"/>
              <a:defRPr/>
            </a:pPr>
            <a:r>
              <a:rPr lang="en-US" sz="3200" b="1" dirty="0"/>
              <a:t>Work without </a:t>
            </a:r>
            <a:r>
              <a:rPr lang="en-US" sz="3200" b="1" u="sng" dirty="0"/>
              <a:t>collaboration</a:t>
            </a:r>
            <a:r>
              <a:rPr lang="en-US" sz="3200" b="1" dirty="0"/>
              <a:t> is not sustaining.</a:t>
            </a:r>
            <a:endParaRPr lang="en-US" sz="3200" b="1" dirty="0">
              <a:latin typeface="+mn-lt"/>
            </a:endParaRPr>
          </a:p>
          <a:p>
            <a:pPr marL="342900" indent="-342900">
              <a:spcBef>
                <a:spcPct val="20000"/>
              </a:spcBef>
              <a:buClr>
                <a:srgbClr val="7DDD67"/>
              </a:buClr>
              <a:buSzPct val="85000"/>
              <a:defRPr/>
            </a:pPr>
            <a:r>
              <a:rPr lang="en-US" sz="3600" b="1" dirty="0">
                <a:latin typeface="+mn-lt"/>
              </a:rPr>
              <a:t>Ergo:  Our job, as professionals, at its core, is to help people envision, understand, practice, receive feedback and collaborate.</a:t>
            </a:r>
          </a:p>
        </p:txBody>
      </p:sp>
      <p:sp>
        <p:nvSpPr>
          <p:cNvPr id="46084" name="Rectangle 4"/>
          <p:cNvSpPr>
            <a:spLocks noChangeArrowheads="1"/>
          </p:cNvSpPr>
          <p:nvPr/>
        </p:nvSpPr>
        <p:spPr bwMode="auto">
          <a:xfrm>
            <a:off x="0" y="152400"/>
            <a:ext cx="9144000" cy="1143000"/>
          </a:xfrm>
          <a:prstGeom prst="rect">
            <a:avLst/>
          </a:prstGeom>
          <a:noFill/>
          <a:ln w="9525">
            <a:noFill/>
            <a:miter lim="800000"/>
            <a:headEnd/>
            <a:tailEnd/>
          </a:ln>
        </p:spPr>
        <p:txBody>
          <a:bodyPr anchor="ctr"/>
          <a:lstStyle/>
          <a:p>
            <a:pPr algn="ctr">
              <a:defRPr/>
            </a:pPr>
            <a:r>
              <a:rPr lang="en-US" sz="4400" b="1" dirty="0" smtClean="0"/>
              <a:t>1. T</a:t>
            </a:r>
            <a:r>
              <a:rPr lang="en-US" sz="4400" b="1" dirty="0" smtClean="0">
                <a:latin typeface="+mn-lt"/>
              </a:rPr>
              <a:t>he </a:t>
            </a:r>
            <a:r>
              <a:rPr lang="en-US" sz="4400" b="1" dirty="0">
                <a:latin typeface="+mn-lt"/>
              </a:rPr>
              <a:t>key things we know</a:t>
            </a:r>
          </a:p>
        </p:txBody>
      </p:sp>
      <p:sp>
        <p:nvSpPr>
          <p:cNvPr id="532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fld id="{DA276C54-74FB-45E6-9AC9-746ADF9076E0}" type="slidenum">
              <a:rPr lang="en-US" altLang="en-US" sz="1400" smtClean="0"/>
              <a:pPr eaLnBrk="1" hangingPunct="1">
                <a:spcBef>
                  <a:spcPct val="0"/>
                </a:spcBef>
                <a:buFontTx/>
                <a:buNone/>
              </a:pPr>
              <a:t>24</a:t>
            </a:fld>
            <a:endParaRPr lang="en-US" altLang="en-US" sz="1400" smtClean="0"/>
          </a:p>
        </p:txBody>
      </p:sp>
    </p:spTree>
    <p:extLst>
      <p:ext uri="{BB962C8B-B14F-4D97-AF65-F5344CB8AC3E}">
        <p14:creationId xmlns:p14="http://schemas.microsoft.com/office/powerpoint/2010/main" val="2246271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 calcmode="lin" valueType="num">
                                      <p:cBhvr additive="base">
                                        <p:cTn id="7" dur="500" fill="hold"/>
                                        <p:tgtEl>
                                          <p:spTgt spid="358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2">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5842">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2">
                                            <p:txEl>
                                              <p:pRg st="1" end="1"/>
                                            </p:txEl>
                                          </p:spTgt>
                                        </p:tgtEl>
                                        <p:attrNameLst>
                                          <p:attrName>style.visibility</p:attrName>
                                        </p:attrNameLst>
                                      </p:cBhvr>
                                      <p:to>
                                        <p:strVal val="visible"/>
                                      </p:to>
                                    </p:set>
                                    <p:anim calcmode="lin" valueType="num">
                                      <p:cBhvr additive="base">
                                        <p:cTn id="13" dur="500" fill="hold"/>
                                        <p:tgtEl>
                                          <p:spTgt spid="3584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42">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5842">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842">
                                            <p:txEl>
                                              <p:pRg st="2" end="2"/>
                                            </p:txEl>
                                          </p:spTgt>
                                        </p:tgtEl>
                                        <p:attrNameLst>
                                          <p:attrName>style.visibility</p:attrName>
                                        </p:attrNameLst>
                                      </p:cBhvr>
                                      <p:to>
                                        <p:strVal val="visible"/>
                                      </p:to>
                                    </p:set>
                                    <p:anim calcmode="lin" valueType="num">
                                      <p:cBhvr additive="base">
                                        <p:cTn id="19" dur="500" fill="hold"/>
                                        <p:tgtEl>
                                          <p:spTgt spid="3584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842">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5842">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842">
                                            <p:txEl>
                                              <p:pRg st="3" end="3"/>
                                            </p:txEl>
                                          </p:spTgt>
                                        </p:tgtEl>
                                        <p:attrNameLst>
                                          <p:attrName>style.visibility</p:attrName>
                                        </p:attrNameLst>
                                      </p:cBhvr>
                                      <p:to>
                                        <p:strVal val="visible"/>
                                      </p:to>
                                    </p:set>
                                    <p:anim calcmode="lin" valueType="num">
                                      <p:cBhvr additive="base">
                                        <p:cTn id="25" dur="500" fill="hold"/>
                                        <p:tgtEl>
                                          <p:spTgt spid="3584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842">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5842">
                                            <p:txEl>
                                              <p:pRg st="3" end="3"/>
                                            </p:txEl>
                                          </p:spTgt>
                                        </p:tgtEl>
                                        <p:attrNameLst>
                                          <p:attrName>ppt_c</p:attrName>
                                        </p:attrNameLst>
                                      </p:cBhvr>
                                      <p:to>
                                        <a:schemeClr val="tx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842">
                                            <p:txEl>
                                              <p:pRg st="4" end="4"/>
                                            </p:txEl>
                                          </p:spTgt>
                                        </p:tgtEl>
                                        <p:attrNameLst>
                                          <p:attrName>style.visibility</p:attrName>
                                        </p:attrNameLst>
                                      </p:cBhvr>
                                      <p:to>
                                        <p:strVal val="visible"/>
                                      </p:to>
                                    </p:set>
                                    <p:anim calcmode="lin" valueType="num">
                                      <p:cBhvr additive="base">
                                        <p:cTn id="31" dur="500" fill="hold"/>
                                        <p:tgtEl>
                                          <p:spTgt spid="3584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842">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5842">
                                            <p:txEl>
                                              <p:pRg st="4" end="4"/>
                                            </p:txEl>
                                          </p:spTgt>
                                        </p:tgtEl>
                                        <p:attrNameLst>
                                          <p:attrName>ppt_c</p:attrName>
                                        </p:attrNameLst>
                                      </p:cBhvr>
                                      <p:to>
                                        <a:schemeClr val="tx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5842">
                                            <p:txEl>
                                              <p:pRg st="5" end="5"/>
                                            </p:txEl>
                                          </p:spTgt>
                                        </p:tgtEl>
                                        <p:attrNameLst>
                                          <p:attrName>style.visibility</p:attrName>
                                        </p:attrNameLst>
                                      </p:cBhvr>
                                      <p:to>
                                        <p:strVal val="visible"/>
                                      </p:to>
                                    </p:set>
                                    <p:anim calcmode="lin" valueType="num">
                                      <p:cBhvr additive="base">
                                        <p:cTn id="37" dur="500" fill="hold"/>
                                        <p:tgtEl>
                                          <p:spTgt spid="3584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5842">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5842">
                                            <p:txEl>
                                              <p:pRg st="5" end="5"/>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bldLvl="3"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9762"/>
          </a:xfrm>
        </p:spPr>
        <p:txBody>
          <a:bodyPr>
            <a:normAutofit fontScale="90000"/>
          </a:bodyPr>
          <a:lstStyle/>
          <a:p>
            <a:pPr>
              <a:defRPr/>
            </a:pPr>
            <a:r>
              <a:rPr lang="en-US" b="1" dirty="0" smtClean="0"/>
              <a:t>2. The 5 Core Elements of a Math Program</a:t>
            </a:r>
            <a:endParaRPr lang="en-US" b="1" dirty="0"/>
          </a:p>
        </p:txBody>
      </p:sp>
      <p:sp>
        <p:nvSpPr>
          <p:cNvPr id="3" name="Content Placeholder 2"/>
          <p:cNvSpPr>
            <a:spLocks noGrp="1"/>
          </p:cNvSpPr>
          <p:nvPr>
            <p:ph idx="1"/>
          </p:nvPr>
        </p:nvSpPr>
        <p:spPr>
          <a:xfrm>
            <a:off x="457200" y="914400"/>
            <a:ext cx="8229600" cy="5715000"/>
          </a:xfrm>
        </p:spPr>
        <p:txBody>
          <a:bodyPr>
            <a:normAutofit fontScale="77500" lnSpcReduction="20000"/>
          </a:bodyPr>
          <a:lstStyle/>
          <a:p>
            <a:pPr>
              <a:buFontTx/>
              <a:buNone/>
              <a:defRPr/>
            </a:pPr>
            <a:endParaRPr lang="en-US" sz="3800" b="1" dirty="0" smtClean="0">
              <a:cs typeface="Arial" pitchFamily="34" charset="0"/>
            </a:endParaRPr>
          </a:p>
          <a:p>
            <a:pPr>
              <a:defRPr/>
            </a:pPr>
            <a:r>
              <a:rPr lang="en-US" sz="3800" b="1" dirty="0" smtClean="0">
                <a:cs typeface="Arial" pitchFamily="34" charset="0"/>
              </a:rPr>
              <a:t>A coherent and aligned </a:t>
            </a:r>
            <a:r>
              <a:rPr lang="en-US" sz="3800" b="1" u="sng" dirty="0" smtClean="0">
                <a:cs typeface="Arial" pitchFamily="34" charset="0"/>
              </a:rPr>
              <a:t>curriculum</a:t>
            </a:r>
            <a:r>
              <a:rPr lang="en-US" sz="3800" b="1" dirty="0" smtClean="0">
                <a:cs typeface="Arial" pitchFamily="34" charset="0"/>
              </a:rPr>
              <a:t> that includes a set of grade level content expectations, appropriate print and electronic instructional materials, with a pacing guide that links the content standards, the materials and the calendar;</a:t>
            </a:r>
          </a:p>
          <a:p>
            <a:pPr>
              <a:defRPr/>
            </a:pPr>
            <a:r>
              <a:rPr lang="en-US" sz="3800" b="1" dirty="0" smtClean="0">
                <a:cs typeface="Arial" pitchFamily="34" charset="0"/>
              </a:rPr>
              <a:t>High levels of </a:t>
            </a:r>
            <a:r>
              <a:rPr lang="en-US" sz="3800" b="1" u="sng" dirty="0" smtClean="0">
                <a:cs typeface="Arial" pitchFamily="34" charset="0"/>
              </a:rPr>
              <a:t>instructional effectiveness</a:t>
            </a:r>
            <a:r>
              <a:rPr lang="en-US" sz="3800" b="1" dirty="0" smtClean="0">
                <a:cs typeface="Arial" pitchFamily="34" charset="0"/>
              </a:rPr>
              <a:t>, guided by a common vision of effective teaching of mathematics and supported by deliberate planning, reflection and attention to the details of effective practice;</a:t>
            </a:r>
          </a:p>
          <a:p>
            <a:pPr>
              <a:defRPr/>
            </a:pPr>
            <a:r>
              <a:rPr lang="en-US" sz="3800" b="1" dirty="0" smtClean="0">
                <a:cs typeface="Arial" pitchFamily="34" charset="0"/>
              </a:rPr>
              <a:t>A set of aligned benchmark and summative </a:t>
            </a:r>
            <a:r>
              <a:rPr lang="en-US" sz="3800" b="1" u="sng" dirty="0" smtClean="0">
                <a:cs typeface="Arial" pitchFamily="34" charset="0"/>
              </a:rPr>
              <a:t>assessments</a:t>
            </a:r>
            <a:r>
              <a:rPr lang="en-US" sz="3800" b="1" dirty="0" smtClean="0">
                <a:cs typeface="Arial" pitchFamily="34" charset="0"/>
              </a:rPr>
              <a:t> that allow for monitoring of student, teacher and school accomplishment at the unit/chapter and grade/course levels;</a:t>
            </a:r>
          </a:p>
          <a:p>
            <a:pPr>
              <a:buFontTx/>
              <a:buNone/>
              <a:defRPr/>
            </a:pPr>
            <a:endParaRPr lang="en-US" dirty="0" smtClean="0">
              <a:cs typeface="Arial" pitchFamily="34" charset="0"/>
            </a:endParaRPr>
          </a:p>
          <a:p>
            <a:pPr>
              <a:defRPr/>
            </a:pPr>
            <a:endParaRPr lang="en-US" dirty="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57C360E0-79B5-48F4-9DF3-CB0D15D0E9E2}" type="slidenum">
              <a:rPr lang="en-US" altLang="en-US" b="0" smtClean="0"/>
              <a:pPr eaLnBrk="1" hangingPunct="1"/>
              <a:t>25</a:t>
            </a:fld>
            <a:endParaRPr lang="en-US" altLang="en-US" b="0" dirty="0" smtClean="0"/>
          </a:p>
        </p:txBody>
      </p:sp>
    </p:spTree>
    <p:extLst>
      <p:ext uri="{BB962C8B-B14F-4D97-AF65-F5344CB8AC3E}">
        <p14:creationId xmlns:p14="http://schemas.microsoft.com/office/powerpoint/2010/main" val="235947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u="sng" dirty="0" smtClean="0">
                <a:cs typeface="Arial" pitchFamily="34" charset="0"/>
              </a:rPr>
              <a:t>Student support </a:t>
            </a:r>
            <a:r>
              <a:rPr lang="en-US" b="1" dirty="0" smtClean="0">
                <a:cs typeface="Arial" pitchFamily="34" charset="0"/>
              </a:rPr>
              <a:t>for students who are struggling.</a:t>
            </a:r>
            <a:endParaRPr lang="en-US" b="1" u="sng" dirty="0" smtClean="0">
              <a:cs typeface="Arial" pitchFamily="34" charset="0"/>
            </a:endParaRPr>
          </a:p>
          <a:p>
            <a:endParaRPr lang="en-US" b="1" u="sng" dirty="0">
              <a:cs typeface="Arial" pitchFamily="34" charset="0"/>
            </a:endParaRPr>
          </a:p>
          <a:p>
            <a:r>
              <a:rPr lang="en-US" b="1" u="sng" dirty="0" smtClean="0">
                <a:cs typeface="Arial" pitchFamily="34" charset="0"/>
              </a:rPr>
              <a:t>Professional growth within a professional culture </a:t>
            </a:r>
            <a:r>
              <a:rPr lang="en-US" b="1" dirty="0" smtClean="0">
                <a:cs typeface="Arial" pitchFamily="34" charset="0"/>
              </a:rPr>
              <a:t>of dignity, transparency, collaboration and support.</a:t>
            </a:r>
          </a:p>
          <a:p>
            <a:pPr marL="0" indent="0">
              <a:buNone/>
            </a:pPr>
            <a:endParaRPr lang="en-US" b="1" dirty="0">
              <a:cs typeface="Arial" pitchFamily="34" charset="0"/>
            </a:endParaRPr>
          </a:p>
        </p:txBody>
      </p:sp>
    </p:spTree>
    <p:extLst>
      <p:ext uri="{BB962C8B-B14F-4D97-AF65-F5344CB8AC3E}">
        <p14:creationId xmlns:p14="http://schemas.microsoft.com/office/powerpoint/2010/main" val="301315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609600"/>
            <a:ext cx="7772400" cy="457200"/>
          </a:xfrm>
        </p:spPr>
        <p:txBody>
          <a:bodyPr>
            <a:normAutofit fontScale="90000"/>
          </a:bodyPr>
          <a:lstStyle/>
          <a:p>
            <a:pPr>
              <a:defRPr/>
            </a:pPr>
            <a:endParaRPr lang="en-US" dirty="0" smtClean="0"/>
          </a:p>
        </p:txBody>
      </p:sp>
      <p:sp>
        <p:nvSpPr>
          <p:cNvPr id="12291" name="Content Placeholder 2"/>
          <p:cNvSpPr>
            <a:spLocks noGrp="1"/>
          </p:cNvSpPr>
          <p:nvPr>
            <p:ph idx="1"/>
          </p:nvPr>
        </p:nvSpPr>
        <p:spPr>
          <a:xfrm>
            <a:off x="533400" y="1371600"/>
            <a:ext cx="7772400" cy="4724400"/>
          </a:xfrm>
        </p:spPr>
        <p:txBody>
          <a:bodyPr/>
          <a:lstStyle/>
          <a:p>
            <a:pPr algn="ctr">
              <a:buFontTx/>
              <a:buNone/>
            </a:pPr>
            <a:r>
              <a:rPr lang="en-US" altLang="en-US" smtClean="0"/>
              <a:t> </a:t>
            </a:r>
          </a:p>
        </p:txBody>
      </p:sp>
      <p:sp>
        <p:nvSpPr>
          <p:cNvPr id="122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5178135-5D60-46DE-9BAB-EFB9191EF0B7}" type="slidenum">
              <a:rPr lang="en-US" altLang="en-US" b="0" smtClean="0"/>
              <a:pPr eaLnBrk="1" hangingPunct="1"/>
              <a:t>27</a:t>
            </a:fld>
            <a:endParaRPr lang="en-US" altLang="en-US" b="0" smtClean="0"/>
          </a:p>
        </p:txBody>
      </p:sp>
      <p:sp>
        <p:nvSpPr>
          <p:cNvPr id="6" name="Oval 5"/>
          <p:cNvSpPr/>
          <p:nvPr/>
        </p:nvSpPr>
        <p:spPr>
          <a:xfrm>
            <a:off x="1600200" y="685800"/>
            <a:ext cx="6400800" cy="5791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200" dirty="0"/>
              <a:t>Professional Culture</a:t>
            </a:r>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dirty="0"/>
          </a:p>
        </p:txBody>
      </p:sp>
      <p:sp>
        <p:nvSpPr>
          <p:cNvPr id="7" name="Oval 6"/>
          <p:cNvSpPr/>
          <p:nvPr/>
        </p:nvSpPr>
        <p:spPr>
          <a:xfrm>
            <a:off x="2895600" y="3048000"/>
            <a:ext cx="4343400" cy="1066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200" dirty="0"/>
              <a:t>How?</a:t>
            </a:r>
          </a:p>
        </p:txBody>
      </p:sp>
      <p:sp>
        <p:nvSpPr>
          <p:cNvPr id="8" name="Rectangle 7"/>
          <p:cNvSpPr/>
          <p:nvPr/>
        </p:nvSpPr>
        <p:spPr>
          <a:xfrm>
            <a:off x="2895600" y="2057400"/>
            <a:ext cx="4038600" cy="914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200" dirty="0"/>
              <a:t>What?</a:t>
            </a:r>
          </a:p>
        </p:txBody>
      </p:sp>
      <p:sp>
        <p:nvSpPr>
          <p:cNvPr id="9" name="Rectangle 8"/>
          <p:cNvSpPr/>
          <p:nvPr/>
        </p:nvSpPr>
        <p:spPr>
          <a:xfrm>
            <a:off x="2971800" y="4343400"/>
            <a:ext cx="4114800" cy="914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200" dirty="0"/>
              <a:t>How </a:t>
            </a:r>
            <a:r>
              <a:rPr lang="en-US" sz="3200" dirty="0" smtClean="0"/>
              <a:t>well</a:t>
            </a:r>
            <a:r>
              <a:rPr lang="en-US" sz="3200" dirty="0"/>
              <a:t> </a:t>
            </a:r>
            <a:r>
              <a:rPr lang="en-US" sz="3200" dirty="0" smtClean="0"/>
              <a:t>and with what student support?</a:t>
            </a:r>
            <a:endParaRPr lang="en-US" sz="3200" dirty="0"/>
          </a:p>
        </p:txBody>
      </p:sp>
    </p:spTree>
    <p:extLst>
      <p:ext uri="{BB962C8B-B14F-4D97-AF65-F5344CB8AC3E}">
        <p14:creationId xmlns:p14="http://schemas.microsoft.com/office/powerpoint/2010/main" val="559042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374" y="1063228"/>
            <a:ext cx="7251326" cy="822722"/>
          </a:xfrm>
        </p:spPr>
        <p:txBody>
          <a:bodyPr>
            <a:normAutofit fontScale="90000"/>
          </a:bodyPr>
          <a:lstStyle/>
          <a:p>
            <a:r>
              <a:rPr lang="en-US" b="1" dirty="0" smtClean="0"/>
              <a:t>3. </a:t>
            </a:r>
            <a:r>
              <a:rPr lang="en-US" b="1" dirty="0" smtClean="0">
                <a:latin typeface="+mn-lt"/>
              </a:rPr>
              <a:t>The </a:t>
            </a:r>
            <a:r>
              <a:rPr lang="en-US" b="1" dirty="0">
                <a:latin typeface="+mn-lt"/>
              </a:rPr>
              <a:t>four key elements of an effective lesson:</a:t>
            </a:r>
            <a:br>
              <a:rPr lang="en-US" b="1" dirty="0">
                <a:latin typeface="+mn-lt"/>
              </a:rPr>
            </a:br>
            <a:endParaRPr lang="en-US" b="1" dirty="0">
              <a:latin typeface="+mn-lt"/>
            </a:endParaRPr>
          </a:p>
        </p:txBody>
      </p:sp>
      <p:sp>
        <p:nvSpPr>
          <p:cNvPr id="3" name="Content Placeholder 2"/>
          <p:cNvSpPr>
            <a:spLocks noGrp="1"/>
          </p:cNvSpPr>
          <p:nvPr>
            <p:ph idx="1"/>
          </p:nvPr>
        </p:nvSpPr>
        <p:spPr>
          <a:xfrm>
            <a:off x="1485900" y="2057400"/>
            <a:ext cx="6172200" cy="3829050"/>
          </a:xfrm>
        </p:spPr>
        <p:txBody>
          <a:bodyPr>
            <a:normAutofit fontScale="70000" lnSpcReduction="20000"/>
          </a:bodyPr>
          <a:lstStyle/>
          <a:p>
            <a:pPr marL="385763" indent="-385763">
              <a:buFont typeface="+mj-lt"/>
              <a:buAutoNum type="arabicPeriod"/>
            </a:pPr>
            <a:r>
              <a:rPr lang="en-US" b="1" dirty="0" smtClean="0"/>
              <a:t>The Math:  leaning goals, appropriateness, the big ideas, connections, common errors and misconceptions.</a:t>
            </a:r>
          </a:p>
          <a:p>
            <a:pPr marL="385763" indent="-385763">
              <a:buFont typeface="+mj-lt"/>
              <a:buAutoNum type="arabicPeriod"/>
            </a:pPr>
            <a:r>
              <a:rPr lang="en-US" b="1" dirty="0" smtClean="0"/>
              <a:t>The Tasks: that is the tasks, problems, activities and their richness, alignment with the goals, their appropriateness, their sequencing.</a:t>
            </a:r>
          </a:p>
          <a:p>
            <a:pPr marL="385763" indent="-385763">
              <a:buFont typeface="+mj-lt"/>
              <a:buAutoNum type="arabicPeriod"/>
            </a:pPr>
            <a:r>
              <a:rPr lang="en-US" b="1" dirty="0" smtClean="0"/>
              <a:t>The Questions and Discourse: how the tasks are orchestrated and conveyed: directions, questions, who is doing the work, scaffolding, reviewing and debriefing.</a:t>
            </a:r>
          </a:p>
          <a:p>
            <a:pPr marL="385763" indent="-385763">
              <a:buFont typeface="+mj-lt"/>
              <a:buAutoNum type="arabicPeriod"/>
            </a:pPr>
            <a:r>
              <a:rPr lang="en-US" b="1" dirty="0" smtClean="0"/>
              <a:t>The Assessment: the evidence that is gathered to determine how well the learning goals were met.</a:t>
            </a:r>
            <a:endParaRPr lang="en-US" b="1" dirty="0"/>
          </a:p>
        </p:txBody>
      </p:sp>
    </p:spTree>
    <p:extLst>
      <p:ext uri="{BB962C8B-B14F-4D97-AF65-F5344CB8AC3E}">
        <p14:creationId xmlns:p14="http://schemas.microsoft.com/office/powerpoint/2010/main" val="408489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b="1" dirty="0">
                <a:ea typeface="ＭＳ Ｐゴシック" pitchFamily="34" charset="-128"/>
              </a:rPr>
              <a:t>4</a:t>
            </a:r>
            <a:r>
              <a:rPr lang="en-US" b="1" dirty="0" smtClean="0">
                <a:ea typeface="ＭＳ Ｐゴシック" pitchFamily="34" charset="-128"/>
              </a:rPr>
              <a:t>. CCSSM </a:t>
            </a:r>
            <a:r>
              <a:rPr lang="en-US" b="1" dirty="0">
                <a:ea typeface="ＭＳ Ｐゴシック" pitchFamily="34" charset="-128"/>
              </a:rPr>
              <a:t>Mathematical </a:t>
            </a:r>
            <a:r>
              <a:rPr lang="en-US" b="1" dirty="0" smtClean="0">
                <a:ea typeface="ＭＳ Ｐゴシック" pitchFamily="34" charset="-128"/>
              </a:rPr>
              <a:t>Practices</a:t>
            </a:r>
            <a:br>
              <a:rPr lang="en-US" b="1" dirty="0" smtClean="0">
                <a:ea typeface="ＭＳ Ｐゴシック" pitchFamily="34" charset="-128"/>
              </a:rPr>
            </a:br>
            <a:r>
              <a:rPr lang="en-US" b="1" dirty="0" smtClean="0">
                <a:ea typeface="ＭＳ Ｐゴシック" pitchFamily="34" charset="-128"/>
              </a:rPr>
              <a:t>(the first four)</a:t>
            </a:r>
            <a:endParaRPr lang="en-US" dirty="0"/>
          </a:p>
        </p:txBody>
      </p:sp>
      <p:sp>
        <p:nvSpPr>
          <p:cNvPr id="3" name="Content Placeholder 2"/>
          <p:cNvSpPr>
            <a:spLocks noGrp="1"/>
          </p:cNvSpPr>
          <p:nvPr>
            <p:ph idx="1"/>
          </p:nvPr>
        </p:nvSpPr>
        <p:spPr>
          <a:xfrm>
            <a:off x="457200" y="1981200"/>
            <a:ext cx="8229600" cy="4144963"/>
          </a:xfrm>
        </p:spPr>
        <p:txBody>
          <a:bodyPr/>
          <a:lstStyle/>
          <a:p>
            <a:pPr marL="457200" indent="-457200">
              <a:spcBef>
                <a:spcPts val="600"/>
              </a:spcBef>
              <a:spcAft>
                <a:spcPts val="1200"/>
              </a:spcAft>
              <a:buFont typeface="Helvetica" pitchFamily="1" charset="0"/>
              <a:buAutoNum type="arabicPeriod"/>
            </a:pPr>
            <a:r>
              <a:rPr lang="en-US" b="1" dirty="0">
                <a:ea typeface="ＭＳ Ｐゴシック" pitchFamily="34" charset="-128"/>
              </a:rPr>
              <a:t>Make sense of problems and persevere in solving them.</a:t>
            </a:r>
          </a:p>
          <a:p>
            <a:pPr marL="457200" indent="-457200">
              <a:spcBef>
                <a:spcPts val="600"/>
              </a:spcBef>
              <a:spcAft>
                <a:spcPts val="1200"/>
              </a:spcAft>
              <a:buFont typeface="Helvetica" pitchFamily="1" charset="0"/>
              <a:buAutoNum type="arabicPeriod"/>
            </a:pPr>
            <a:r>
              <a:rPr lang="en-US" b="1" dirty="0">
                <a:ea typeface="ＭＳ Ｐゴシック" pitchFamily="34" charset="-128"/>
              </a:rPr>
              <a:t>Reason abstractly and quantitatively.</a:t>
            </a:r>
          </a:p>
          <a:p>
            <a:pPr marL="457200" indent="-457200">
              <a:spcBef>
                <a:spcPts val="600"/>
              </a:spcBef>
              <a:spcAft>
                <a:spcPts val="1200"/>
              </a:spcAft>
              <a:buFont typeface="Helvetica" pitchFamily="1" charset="0"/>
              <a:buAutoNum type="arabicPeriod"/>
            </a:pPr>
            <a:r>
              <a:rPr lang="en-US" b="1" u="sng" dirty="0">
                <a:ea typeface="ＭＳ Ｐゴシック" pitchFamily="34" charset="-128"/>
              </a:rPr>
              <a:t>Construct viable arguments and critique the reasoning of others.</a:t>
            </a:r>
          </a:p>
          <a:p>
            <a:pPr marL="457200" indent="-457200">
              <a:spcBef>
                <a:spcPts val="600"/>
              </a:spcBef>
              <a:spcAft>
                <a:spcPts val="1200"/>
              </a:spcAft>
              <a:buFont typeface="Helvetica" pitchFamily="1" charset="0"/>
              <a:buAutoNum type="arabicPeriod"/>
            </a:pPr>
            <a:r>
              <a:rPr lang="en-US" b="1" dirty="0">
                <a:ea typeface="ＭＳ Ｐゴシック" pitchFamily="34" charset="-128"/>
              </a:rPr>
              <a:t>Model with mathematics.</a:t>
            </a:r>
          </a:p>
          <a:p>
            <a:pPr marL="0" indent="0">
              <a:buNone/>
            </a:pPr>
            <a:endParaRPr lang="en-US" dirty="0"/>
          </a:p>
        </p:txBody>
      </p:sp>
    </p:spTree>
    <p:extLst>
      <p:ext uri="{BB962C8B-B14F-4D97-AF65-F5344CB8AC3E}">
        <p14:creationId xmlns:p14="http://schemas.microsoft.com/office/powerpoint/2010/main" val="3197625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 you see?</a:t>
            </a:r>
            <a:endParaRPr lang="en-US" b="1" dirty="0"/>
          </a:p>
        </p:txBody>
      </p:sp>
      <p:sp>
        <p:nvSpPr>
          <p:cNvPr id="3" name="Content Placeholder 2"/>
          <p:cNvSpPr>
            <a:spLocks noGrp="1"/>
          </p:cNvSpPr>
          <p:nvPr>
            <p:ph idx="1"/>
          </p:nvPr>
        </p:nvSpPr>
        <p:spPr/>
        <p:txBody>
          <a:bodyPr/>
          <a:lstStyle/>
          <a:p>
            <a:pPr marL="0" indent="0">
              <a:buNone/>
            </a:pPr>
            <a:endParaRPr lang="en-US" dirty="0"/>
          </a:p>
        </p:txBody>
      </p:sp>
      <p:sp>
        <p:nvSpPr>
          <p:cNvPr id="4" name="Isosceles Triangle 3"/>
          <p:cNvSpPr/>
          <p:nvPr/>
        </p:nvSpPr>
        <p:spPr>
          <a:xfrm>
            <a:off x="1066800" y="2362200"/>
            <a:ext cx="7162800" cy="2590800"/>
          </a:xfrm>
          <a:prstGeom prst="triangle">
            <a:avLst>
              <a:gd name="adj" fmla="val 278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5811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52400"/>
            <a:ext cx="9144000" cy="1143000"/>
          </a:xfrm>
        </p:spPr>
        <p:txBody>
          <a:bodyPr/>
          <a:lstStyle/>
          <a:p>
            <a:pPr eaLnBrk="1" hangingPunct="1"/>
            <a:r>
              <a:rPr lang="en-US" sz="3600" b="1" dirty="0" smtClean="0">
                <a:ea typeface="ＭＳ Ｐゴシック" pitchFamily="34" charset="-128"/>
              </a:rPr>
              <a:t>5. Principles to Actions: </a:t>
            </a:r>
            <a:r>
              <a:rPr lang="en-US" sz="3200" b="1" dirty="0" smtClean="0">
                <a:ea typeface="ＭＳ Ｐゴシック" pitchFamily="34" charset="-128"/>
              </a:rPr>
              <a:t/>
            </a:r>
            <a:br>
              <a:rPr lang="en-US" sz="3200" b="1" dirty="0" smtClean="0">
                <a:ea typeface="ＭＳ Ｐゴシック" pitchFamily="34" charset="-128"/>
              </a:rPr>
            </a:br>
            <a:r>
              <a:rPr lang="en-US" sz="2800" b="1" dirty="0" smtClean="0">
                <a:ea typeface="ＭＳ Ｐゴシック" pitchFamily="34" charset="-128"/>
              </a:rPr>
              <a:t>Ensuring Mathematical Success for All</a:t>
            </a:r>
          </a:p>
        </p:txBody>
      </p:sp>
      <p:sp>
        <p:nvSpPr>
          <p:cNvPr id="8195" name="Rectangle 3"/>
          <p:cNvSpPr>
            <a:spLocks noGrp="1" noChangeArrowheads="1"/>
          </p:cNvSpPr>
          <p:nvPr>
            <p:ph idx="1"/>
          </p:nvPr>
        </p:nvSpPr>
        <p:spPr>
          <a:xfrm>
            <a:off x="304800" y="1295400"/>
            <a:ext cx="8458200" cy="5257800"/>
          </a:xfrm>
        </p:spPr>
        <p:txBody>
          <a:bodyPr>
            <a:normAutofit lnSpcReduction="10000"/>
          </a:bodyPr>
          <a:lstStyle/>
          <a:p>
            <a:pPr eaLnBrk="1" hangingPunct="1">
              <a:spcBef>
                <a:spcPct val="0"/>
              </a:spcBef>
              <a:spcAft>
                <a:spcPts val="1200"/>
              </a:spcAft>
              <a:buNone/>
            </a:pPr>
            <a:r>
              <a:rPr lang="en-US" sz="2800" b="1" dirty="0" smtClean="0">
                <a:ea typeface="ＭＳ Ｐゴシック" pitchFamily="34" charset="-128"/>
              </a:rPr>
              <a:t>Mathematics Teaching Practices</a:t>
            </a:r>
          </a:p>
          <a:p>
            <a:r>
              <a:rPr lang="en-US" sz="2800" b="1" dirty="0" smtClean="0"/>
              <a:t>Establish mathematics </a:t>
            </a:r>
            <a:r>
              <a:rPr lang="en-US" sz="2800" b="1" u="sng" dirty="0" smtClean="0"/>
              <a:t>goals</a:t>
            </a:r>
            <a:r>
              <a:rPr lang="en-US" sz="2800" b="1" dirty="0" smtClean="0"/>
              <a:t> to focus learning. </a:t>
            </a:r>
          </a:p>
          <a:p>
            <a:r>
              <a:rPr lang="en-US" sz="2800" b="1" dirty="0" smtClean="0"/>
              <a:t>Implement </a:t>
            </a:r>
            <a:r>
              <a:rPr lang="en-US" sz="2800" b="1" u="sng" dirty="0" smtClean="0"/>
              <a:t>tasks</a:t>
            </a:r>
            <a:r>
              <a:rPr lang="en-US" sz="2800" b="1" dirty="0" smtClean="0"/>
              <a:t> that promote reasoning and problem solving. </a:t>
            </a:r>
          </a:p>
          <a:p>
            <a:r>
              <a:rPr lang="en-US" sz="2800" b="1" dirty="0" smtClean="0"/>
              <a:t>Use and connect mathematical </a:t>
            </a:r>
            <a:r>
              <a:rPr lang="en-US" sz="2800" b="1" u="sng" dirty="0" smtClean="0"/>
              <a:t>representations</a:t>
            </a:r>
            <a:r>
              <a:rPr lang="en-US" sz="2800" b="1" dirty="0" smtClean="0"/>
              <a:t>. </a:t>
            </a:r>
          </a:p>
          <a:p>
            <a:r>
              <a:rPr lang="en-US" sz="2800" b="1" dirty="0" smtClean="0"/>
              <a:t>Facilitate meaningful mathematical </a:t>
            </a:r>
            <a:r>
              <a:rPr lang="en-US" sz="2800" b="1" u="sng" dirty="0" smtClean="0"/>
              <a:t>discourse</a:t>
            </a:r>
            <a:r>
              <a:rPr lang="en-US" sz="2800" b="1" dirty="0" smtClean="0"/>
              <a:t>. </a:t>
            </a:r>
          </a:p>
          <a:p>
            <a:r>
              <a:rPr lang="en-US" sz="2800" b="1" dirty="0" smtClean="0"/>
              <a:t>Pose purposeful </a:t>
            </a:r>
            <a:r>
              <a:rPr lang="en-US" sz="2800" b="1" u="sng" dirty="0" smtClean="0"/>
              <a:t>questions</a:t>
            </a:r>
            <a:r>
              <a:rPr lang="en-US" sz="2800" b="1" dirty="0" smtClean="0"/>
              <a:t>. </a:t>
            </a:r>
          </a:p>
          <a:p>
            <a:r>
              <a:rPr lang="en-US" sz="2800" b="1" dirty="0" smtClean="0"/>
              <a:t>Build procedural </a:t>
            </a:r>
            <a:r>
              <a:rPr lang="en-US" sz="2800" b="1" u="sng" dirty="0" smtClean="0"/>
              <a:t>fluency from conceptual understanding</a:t>
            </a:r>
            <a:r>
              <a:rPr lang="en-US" sz="2800" b="1" dirty="0" smtClean="0"/>
              <a:t>. </a:t>
            </a:r>
          </a:p>
          <a:p>
            <a:r>
              <a:rPr lang="en-US" sz="2800" b="1" dirty="0" smtClean="0"/>
              <a:t>Support productive </a:t>
            </a:r>
            <a:r>
              <a:rPr lang="en-US" sz="2800" b="1" u="sng" dirty="0" smtClean="0"/>
              <a:t>struggle</a:t>
            </a:r>
            <a:r>
              <a:rPr lang="en-US" sz="2800" b="1" dirty="0" smtClean="0"/>
              <a:t> in learning mathematics. </a:t>
            </a:r>
          </a:p>
          <a:p>
            <a:r>
              <a:rPr lang="en-US" sz="2800" b="1" dirty="0" smtClean="0"/>
              <a:t>Elicit and use </a:t>
            </a:r>
            <a:r>
              <a:rPr lang="en-US" sz="2800" b="1" u="sng" dirty="0" smtClean="0"/>
              <a:t>evidence</a:t>
            </a:r>
            <a:r>
              <a:rPr lang="en-US" sz="2800" b="1" dirty="0" smtClean="0"/>
              <a:t> of student thinking.</a:t>
            </a:r>
            <a:endParaRPr lang="en-US" sz="2800" b="1" dirty="0"/>
          </a:p>
        </p:txBody>
      </p:sp>
      <p:sp>
        <p:nvSpPr>
          <p:cNvPr id="2" name="Slide Number Placeholder 1"/>
          <p:cNvSpPr>
            <a:spLocks noGrp="1"/>
          </p:cNvSpPr>
          <p:nvPr>
            <p:ph type="sldNum" sz="quarter" idx="12"/>
          </p:nvPr>
        </p:nvSpPr>
        <p:spPr/>
        <p:txBody>
          <a:bodyPr/>
          <a:lstStyle/>
          <a:p>
            <a:pPr>
              <a:defRPr/>
            </a:pPr>
            <a:fld id="{C4B698D8-717F-438C-A743-70B6D2F75BA6}" type="slidenum">
              <a:rPr lang="en-US" smtClean="0"/>
              <a:pPr>
                <a:defRPr/>
              </a:pPr>
              <a:t>30</a:t>
            </a:fld>
            <a:endParaRPr lang="en-US" dirty="0"/>
          </a:p>
        </p:txBody>
      </p:sp>
    </p:spTree>
    <p:extLst>
      <p:ext uri="{BB962C8B-B14F-4D97-AF65-F5344CB8AC3E}">
        <p14:creationId xmlns:p14="http://schemas.microsoft.com/office/powerpoint/2010/main" val="1189472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868362"/>
          </a:xfrm>
        </p:spPr>
        <p:txBody>
          <a:bodyPr/>
          <a:lstStyle/>
          <a:p>
            <a:r>
              <a:rPr lang="en-US" b="1" dirty="0" smtClean="0"/>
              <a:t>**6. A Progression of Insights**</a:t>
            </a:r>
            <a:endParaRPr lang="en-US" b="1" dirty="0"/>
          </a:p>
        </p:txBody>
      </p:sp>
      <p:sp>
        <p:nvSpPr>
          <p:cNvPr id="3" name="Content Placeholder 2"/>
          <p:cNvSpPr>
            <a:spLocks noGrp="1"/>
          </p:cNvSpPr>
          <p:nvPr>
            <p:ph idx="1"/>
          </p:nvPr>
        </p:nvSpPr>
        <p:spPr>
          <a:xfrm>
            <a:off x="152400" y="1143000"/>
            <a:ext cx="8763000" cy="5715000"/>
          </a:xfrm>
        </p:spPr>
        <p:txBody>
          <a:bodyPr>
            <a:noAutofit/>
          </a:bodyPr>
          <a:lstStyle/>
          <a:p>
            <a:r>
              <a:rPr lang="en-US" sz="2200" b="1" dirty="0" smtClean="0"/>
              <a:t>We are charged with making math work for a much greater proportion of students.</a:t>
            </a:r>
          </a:p>
          <a:p>
            <a:r>
              <a:rPr lang="en-US" sz="2200" b="1" dirty="0" smtClean="0"/>
              <a:t>But typical instructional practice of showing, telling and practicing to get “right answers” only works for about 1/3.</a:t>
            </a:r>
          </a:p>
          <a:p>
            <a:r>
              <a:rPr lang="en-US" sz="2200" b="1" dirty="0" smtClean="0"/>
              <a:t>To complicate matters, today’s world requires reasoning, solving problems, constructing viable arguments (SMPs).</a:t>
            </a:r>
          </a:p>
          <a:p>
            <a:r>
              <a:rPr lang="en-US" sz="2200" b="1" dirty="0" smtClean="0"/>
              <a:t>Thus math classes must reflect a different set of instructional practices – productive struggle, alternative approaches and multiple representations, discourse, explanations, conjectures and justifications (MTPs).</a:t>
            </a:r>
          </a:p>
          <a:p>
            <a:r>
              <a:rPr lang="en-US" sz="2200" b="1" dirty="0" smtClean="0"/>
              <a:t>But, this is different, difficult to do, requires time and risk-taking.  </a:t>
            </a:r>
          </a:p>
          <a:p>
            <a:r>
              <a:rPr lang="en-US" sz="2200" b="1" dirty="0" smtClean="0"/>
              <a:t>Which is why we must have collaborative structures and coaching to support envisioning, practicing and providing feedback as we raise quality and impact.</a:t>
            </a:r>
            <a:endParaRPr lang="en-US" sz="2200" b="1" dirty="0"/>
          </a:p>
        </p:txBody>
      </p:sp>
    </p:spTree>
    <p:extLst>
      <p:ext uri="{BB962C8B-B14F-4D97-AF65-F5344CB8AC3E}">
        <p14:creationId xmlns:p14="http://schemas.microsoft.com/office/powerpoint/2010/main" val="213482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p:txBody>
          <a:bodyPr/>
          <a:lstStyle/>
          <a:p>
            <a:pPr marL="0" indent="0" algn="ctr">
              <a:buNone/>
            </a:pPr>
            <a:r>
              <a:rPr lang="en-US" sz="5400" b="1" dirty="0" smtClean="0"/>
              <a:t>How </a:t>
            </a:r>
            <a:r>
              <a:rPr lang="en-US" sz="5400" b="1" dirty="0"/>
              <a:t>do we bring all of </a:t>
            </a:r>
            <a:r>
              <a:rPr lang="en-US" sz="5400" b="1" dirty="0" smtClean="0"/>
              <a:t>this </a:t>
            </a:r>
            <a:r>
              <a:rPr lang="en-US" sz="5400" b="1" dirty="0"/>
              <a:t>to scale in every classroom every day</a:t>
            </a:r>
            <a:r>
              <a:rPr lang="en-US" sz="5400" b="1" dirty="0" smtClean="0"/>
              <a:t>?</a:t>
            </a:r>
          </a:p>
          <a:p>
            <a:pPr marL="0" indent="0" algn="ctr">
              <a:buNone/>
            </a:pPr>
            <a:r>
              <a:rPr lang="en-US" sz="5400" b="1" dirty="0" smtClean="0"/>
              <a:t>We begin with an action plan.</a:t>
            </a:r>
            <a:endParaRPr lang="en-US" sz="5400" dirty="0"/>
          </a:p>
        </p:txBody>
      </p:sp>
      <p:sp>
        <p:nvSpPr>
          <p:cNvPr id="4" name="Slide Number Placeholder 3"/>
          <p:cNvSpPr>
            <a:spLocks noGrp="1"/>
          </p:cNvSpPr>
          <p:nvPr>
            <p:ph type="sldNum" sz="quarter" idx="12"/>
          </p:nvPr>
        </p:nvSpPr>
        <p:spPr/>
        <p:txBody>
          <a:bodyPr/>
          <a:lstStyle/>
          <a:p>
            <a:pPr>
              <a:defRPr/>
            </a:pPr>
            <a:fld id="{1FC90162-1F57-4D33-8186-816C404A8A7F}" type="slidenum">
              <a:rPr lang="en-US" smtClean="0"/>
              <a:pPr>
                <a:defRPr/>
              </a:pPr>
              <a:t>32</a:t>
            </a:fld>
            <a:endParaRPr lang="en-US"/>
          </a:p>
        </p:txBody>
      </p:sp>
    </p:spTree>
    <p:extLst>
      <p:ext uri="{BB962C8B-B14F-4D97-AF65-F5344CB8AC3E}">
        <p14:creationId xmlns:p14="http://schemas.microsoft.com/office/powerpoint/2010/main" val="1812653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First, it will take:</a:t>
            </a:r>
            <a:endParaRPr lang="en-US" b="1" dirty="0"/>
          </a:p>
        </p:txBody>
      </p:sp>
      <p:sp>
        <p:nvSpPr>
          <p:cNvPr id="3" name="Content Placeholder 2"/>
          <p:cNvSpPr>
            <a:spLocks noGrp="1"/>
          </p:cNvSpPr>
          <p:nvPr>
            <p:ph idx="1"/>
          </p:nvPr>
        </p:nvSpPr>
        <p:spPr>
          <a:xfrm>
            <a:off x="457200" y="1447800"/>
            <a:ext cx="8229600" cy="5181600"/>
          </a:xfrm>
        </p:spPr>
        <p:txBody>
          <a:bodyPr>
            <a:normAutofit/>
          </a:bodyPr>
          <a:lstStyle/>
          <a:p>
            <a:pPr marL="0" indent="0">
              <a:buNone/>
            </a:pPr>
            <a:endParaRPr lang="en-US" sz="4000" b="1" dirty="0" smtClean="0"/>
          </a:p>
          <a:p>
            <a:pPr marL="0" indent="0" algn="ctr">
              <a:buNone/>
            </a:pPr>
            <a:r>
              <a:rPr lang="en-US" sz="4000" b="1" dirty="0" smtClean="0"/>
              <a:t>The time, leadership and opportunity for collaborative structures.</a:t>
            </a:r>
          </a:p>
          <a:p>
            <a:pPr marL="0" indent="0">
              <a:buNone/>
            </a:pPr>
            <a:endParaRPr lang="en-US" sz="2400" b="1" dirty="0" smtClean="0"/>
          </a:p>
          <a:p>
            <a:pPr marL="0" indent="0">
              <a:buNone/>
            </a:pPr>
            <a:endParaRPr lang="en-US" dirty="0"/>
          </a:p>
          <a:p>
            <a:pPr marL="0" indent="0">
              <a:buNone/>
            </a:pPr>
            <a:endParaRPr lang="en-US" sz="4800" dirty="0" smtClean="0"/>
          </a:p>
        </p:txBody>
      </p:sp>
    </p:spTree>
    <p:extLst>
      <p:ext uri="{BB962C8B-B14F-4D97-AF65-F5344CB8AC3E}">
        <p14:creationId xmlns:p14="http://schemas.microsoft.com/office/powerpoint/2010/main" val="19813088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normAutofit fontScale="90000"/>
          </a:bodyPr>
          <a:lstStyle/>
          <a:p>
            <a:pPr>
              <a:defRPr/>
            </a:pPr>
            <a:r>
              <a:rPr lang="en-US" sz="3600" b="1" dirty="0"/>
              <a:t>T</a:t>
            </a:r>
            <a:r>
              <a:rPr lang="en-US" sz="3600" b="1" dirty="0" smtClean="0">
                <a:solidFill>
                  <a:schemeClr val="tx1"/>
                </a:solidFill>
              </a:rPr>
              <a:t>o collaborate, we need time and structures</a:t>
            </a:r>
            <a:endParaRPr lang="en-US" sz="3600" dirty="0" smtClean="0"/>
          </a:p>
        </p:txBody>
      </p:sp>
      <p:sp>
        <p:nvSpPr>
          <p:cNvPr id="92163" name="Content Placeholder 2"/>
          <p:cNvSpPr>
            <a:spLocks noGrp="1"/>
          </p:cNvSpPr>
          <p:nvPr>
            <p:ph idx="1"/>
          </p:nvPr>
        </p:nvSpPr>
        <p:spPr>
          <a:xfrm>
            <a:off x="457200" y="1219200"/>
            <a:ext cx="8229600" cy="5257800"/>
          </a:xfrm>
        </p:spPr>
        <p:txBody>
          <a:bodyPr>
            <a:normAutofit lnSpcReduction="10000"/>
          </a:bodyPr>
          <a:lstStyle/>
          <a:p>
            <a:r>
              <a:rPr lang="en-US" sz="2400" b="1" dirty="0" smtClean="0">
                <a:cs typeface="Arial" charset="0"/>
              </a:rPr>
              <a:t>Structured and focused department meetings, grade level meetings, course committees, and PLCs</a:t>
            </a:r>
          </a:p>
          <a:p>
            <a:r>
              <a:rPr lang="en-US" sz="2400" b="1" dirty="0" smtClean="0">
                <a:cs typeface="Arial" charset="0"/>
              </a:rPr>
              <a:t>Before school breakfast sessions</a:t>
            </a:r>
          </a:p>
          <a:p>
            <a:r>
              <a:rPr lang="en-US" sz="2400" b="1" dirty="0" smtClean="0">
                <a:cs typeface="Arial" charset="0"/>
              </a:rPr>
              <a:t>Common planning time – by grade and by department</a:t>
            </a:r>
          </a:p>
          <a:p>
            <a:r>
              <a:rPr lang="en-US" sz="2400" b="1" dirty="0" smtClean="0">
                <a:cs typeface="Arial" charset="0"/>
              </a:rPr>
              <a:t>Pizza and beer/wine after school sessions </a:t>
            </a:r>
          </a:p>
          <a:p>
            <a:r>
              <a:rPr lang="en-US" sz="2400" b="1" dirty="0" smtClean="0">
                <a:cs typeface="Arial" charset="0"/>
              </a:rPr>
              <a:t>Released time 1 p.m. to 4 p.m. sessions</a:t>
            </a:r>
          </a:p>
          <a:p>
            <a:r>
              <a:rPr lang="en-US" sz="2400" b="1" dirty="0" smtClean="0">
                <a:cs typeface="Arial" charset="0"/>
              </a:rPr>
              <a:t>Hiring substitutes to release teachers for classroom visits</a:t>
            </a:r>
          </a:p>
          <a:p>
            <a:r>
              <a:rPr lang="en-US" sz="2400" b="1" dirty="0" smtClean="0">
                <a:cs typeface="Arial" charset="0"/>
              </a:rPr>
              <a:t>Coach or principal teaching one or more classes to free up teacher to visit colleagues</a:t>
            </a:r>
          </a:p>
          <a:p>
            <a:r>
              <a:rPr lang="en-US" sz="2400" b="1" dirty="0" smtClean="0">
                <a:cs typeface="Arial" charset="0"/>
              </a:rPr>
              <a:t>After school sessions with teacher who visited, teacher who was visited and the principal and/or coach to debrief</a:t>
            </a:r>
          </a:p>
          <a:p>
            <a:r>
              <a:rPr lang="en-US" sz="2400" b="1" dirty="0" smtClean="0">
                <a:cs typeface="Arial" charset="0"/>
              </a:rPr>
              <a:t>Summer workshops</a:t>
            </a:r>
          </a:p>
          <a:p>
            <a:r>
              <a:rPr lang="en-US" sz="2400" b="1" dirty="0" smtClean="0">
                <a:cs typeface="Arial" charset="0"/>
              </a:rPr>
              <a:t>Department seminars</a:t>
            </a:r>
          </a:p>
          <a:p>
            <a:endParaRPr lang="en-US" sz="1800" dirty="0" smtClean="0"/>
          </a:p>
        </p:txBody>
      </p:sp>
      <p:sp>
        <p:nvSpPr>
          <p:cNvPr id="921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CD93DDB7-2874-48E6-AD97-9DC1B542BEC2}" type="slidenum">
              <a:rPr lang="en-US" b="0" smtClean="0"/>
              <a:pPr eaLnBrk="1" hangingPunct="1"/>
              <a:t>34</a:t>
            </a:fld>
            <a:endParaRPr lang="en-US" b="0" smtClean="0"/>
          </a:p>
        </p:txBody>
      </p:sp>
    </p:spTree>
    <p:extLst>
      <p:ext uri="{BB962C8B-B14F-4D97-AF65-F5344CB8AC3E}">
        <p14:creationId xmlns:p14="http://schemas.microsoft.com/office/powerpoint/2010/main" val="9156649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smtClean="0"/>
              <a:t>Vehicles, not ends</a:t>
            </a:r>
            <a:endParaRPr lang="en-US" b="1" dirty="0"/>
          </a:p>
        </p:txBody>
      </p:sp>
      <p:sp>
        <p:nvSpPr>
          <p:cNvPr id="3" name="Content Placeholder 2"/>
          <p:cNvSpPr>
            <a:spLocks noGrp="1"/>
          </p:cNvSpPr>
          <p:nvPr>
            <p:ph idx="1"/>
          </p:nvPr>
        </p:nvSpPr>
        <p:spPr>
          <a:xfrm>
            <a:off x="457200" y="1295400"/>
            <a:ext cx="8229600" cy="5410200"/>
          </a:xfrm>
        </p:spPr>
        <p:txBody>
          <a:bodyPr>
            <a:normAutofit fontScale="85000" lnSpcReduction="20000"/>
          </a:bodyPr>
          <a:lstStyle/>
          <a:p>
            <a:pPr lvl="0"/>
            <a:r>
              <a:rPr lang="en-US" b="1" dirty="0" smtClean="0"/>
              <a:t>Collegial classroom visits and debrief discussions</a:t>
            </a:r>
          </a:p>
          <a:p>
            <a:pPr lvl="0"/>
            <a:r>
              <a:rPr lang="en-US" b="1" dirty="0" smtClean="0"/>
              <a:t>Task </a:t>
            </a:r>
            <a:r>
              <a:rPr lang="en-US" b="1" dirty="0"/>
              <a:t>analysis</a:t>
            </a:r>
          </a:p>
          <a:p>
            <a:pPr lvl="0"/>
            <a:r>
              <a:rPr lang="en-US" b="1" dirty="0"/>
              <a:t>Collaborative planning</a:t>
            </a:r>
          </a:p>
          <a:p>
            <a:pPr lvl="0"/>
            <a:r>
              <a:rPr lang="en-US" b="1" dirty="0" smtClean="0"/>
              <a:t>Co-teaching and co-planning</a:t>
            </a:r>
          </a:p>
          <a:p>
            <a:pPr lvl="0"/>
            <a:r>
              <a:rPr lang="en-US" b="1" dirty="0" smtClean="0"/>
              <a:t>Common readings</a:t>
            </a:r>
            <a:endParaRPr lang="en-US" b="1" dirty="0"/>
          </a:p>
          <a:p>
            <a:pPr lvl="0"/>
            <a:r>
              <a:rPr lang="en-US" b="1" dirty="0"/>
              <a:t>Lesson study</a:t>
            </a:r>
          </a:p>
          <a:p>
            <a:pPr lvl="0"/>
            <a:r>
              <a:rPr lang="en-US" b="1" dirty="0"/>
              <a:t>Instructional rounds</a:t>
            </a:r>
          </a:p>
          <a:p>
            <a:pPr lvl="0"/>
            <a:r>
              <a:rPr lang="en-US" b="1" dirty="0" smtClean="0"/>
              <a:t>Analysis of student work</a:t>
            </a:r>
          </a:p>
          <a:p>
            <a:r>
              <a:rPr lang="en-US" b="1" dirty="0" smtClean="0"/>
              <a:t>Data reviews and actions</a:t>
            </a:r>
            <a:endParaRPr lang="en-US" b="1" dirty="0"/>
          </a:p>
          <a:p>
            <a:pPr lvl="0"/>
            <a:r>
              <a:rPr lang="en-US" b="1" dirty="0"/>
              <a:t>Video analysis</a:t>
            </a:r>
          </a:p>
          <a:p>
            <a:pPr lvl="0"/>
            <a:r>
              <a:rPr lang="en-US" b="1" dirty="0"/>
              <a:t>Learning communities</a:t>
            </a:r>
          </a:p>
          <a:p>
            <a:pPr lvl="0"/>
            <a:r>
              <a:rPr lang="en-US" b="1" dirty="0" smtClean="0"/>
              <a:t>Gallery teaching</a:t>
            </a:r>
          </a:p>
          <a:p>
            <a:pPr lvl="0"/>
            <a:r>
              <a:rPr lang="en-US" b="1" dirty="0" smtClean="0"/>
              <a:t>Common problem resolution discussions and plans</a:t>
            </a:r>
            <a:endParaRPr lang="en-US" b="1" dirty="0"/>
          </a:p>
        </p:txBody>
      </p:sp>
      <p:sp>
        <p:nvSpPr>
          <p:cNvPr id="4" name="Slide Number Placeholder 3"/>
          <p:cNvSpPr>
            <a:spLocks noGrp="1"/>
          </p:cNvSpPr>
          <p:nvPr>
            <p:ph type="sldNum" sz="quarter" idx="12"/>
          </p:nvPr>
        </p:nvSpPr>
        <p:spPr/>
        <p:txBody>
          <a:bodyPr/>
          <a:lstStyle/>
          <a:p>
            <a:fld id="{DBC85552-4A49-4B0A-AC8F-D1511FC7E235}" type="slidenum">
              <a:rPr lang="en-US" smtClean="0"/>
              <a:t>35</a:t>
            </a:fld>
            <a:endParaRPr lang="en-US"/>
          </a:p>
        </p:txBody>
      </p:sp>
    </p:spTree>
    <p:extLst>
      <p:ext uri="{BB962C8B-B14F-4D97-AF65-F5344CB8AC3E}">
        <p14:creationId xmlns:p14="http://schemas.microsoft.com/office/powerpoint/2010/main" val="17430856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685800" y="609600"/>
            <a:ext cx="7772400" cy="1066800"/>
          </a:xfrm>
        </p:spPr>
        <p:txBody>
          <a:bodyPr/>
          <a:lstStyle/>
          <a:p>
            <a:r>
              <a:rPr lang="en-US" b="1" dirty="0" smtClean="0"/>
              <a:t>Never forget:</a:t>
            </a:r>
          </a:p>
        </p:txBody>
      </p:sp>
      <p:sp>
        <p:nvSpPr>
          <p:cNvPr id="95235" name="Content Placeholder 2"/>
          <p:cNvSpPr>
            <a:spLocks noGrp="1"/>
          </p:cNvSpPr>
          <p:nvPr>
            <p:ph idx="1"/>
          </p:nvPr>
        </p:nvSpPr>
        <p:spPr>
          <a:xfrm>
            <a:off x="685800" y="1905000"/>
            <a:ext cx="7772400" cy="4191000"/>
          </a:xfrm>
        </p:spPr>
        <p:txBody>
          <a:bodyPr/>
          <a:lstStyle/>
          <a:p>
            <a:pPr>
              <a:buFontTx/>
              <a:buNone/>
            </a:pPr>
            <a:r>
              <a:rPr lang="en-US" b="1" dirty="0" smtClean="0"/>
              <a:t>	It’s not a PLC that magically  makes a difference.  It’s the content of, and follow-up and change that emerges from, the professional sharing and interaction that enhances the day-in-and-day-out opportunities for kids to learn mathematics! </a:t>
            </a:r>
            <a:endParaRPr lang="en-US" dirty="0" smtClean="0"/>
          </a:p>
        </p:txBody>
      </p:sp>
      <p:sp>
        <p:nvSpPr>
          <p:cNvPr id="952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D7F328D-4AB4-4780-8D17-9A35A92B6F0D}" type="slidenum">
              <a:rPr lang="en-US" b="0" smtClean="0"/>
              <a:pPr eaLnBrk="1" hangingPunct="1"/>
              <a:t>36</a:t>
            </a:fld>
            <a:endParaRPr lang="en-US" b="0" smtClean="0"/>
          </a:p>
        </p:txBody>
      </p:sp>
    </p:spTree>
    <p:extLst>
      <p:ext uri="{BB962C8B-B14F-4D97-AF65-F5344CB8AC3E}">
        <p14:creationId xmlns:p14="http://schemas.microsoft.com/office/powerpoint/2010/main" val="24878086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Second, it will take:</a:t>
            </a:r>
            <a:endParaRPr lang="en-US" b="1" dirty="0"/>
          </a:p>
        </p:txBody>
      </p:sp>
      <p:sp>
        <p:nvSpPr>
          <p:cNvPr id="3" name="Content Placeholder 2"/>
          <p:cNvSpPr>
            <a:spLocks noGrp="1"/>
          </p:cNvSpPr>
          <p:nvPr>
            <p:ph idx="1"/>
          </p:nvPr>
        </p:nvSpPr>
        <p:spPr/>
        <p:txBody>
          <a:bodyPr/>
          <a:lstStyle/>
          <a:p>
            <a:pPr marL="0" indent="0">
              <a:buNone/>
            </a:pPr>
            <a:endParaRPr lang="en-US" dirty="0"/>
          </a:p>
          <a:p>
            <a:pPr marL="0" indent="0" algn="ctr">
              <a:buNone/>
            </a:pPr>
            <a:r>
              <a:rPr lang="en-US" sz="4800" b="1" dirty="0" smtClean="0"/>
              <a:t>Knowledgeable, assertive, passionate, sensitive, respectful coaching.</a:t>
            </a:r>
            <a:endParaRPr lang="en-US" sz="4800" b="1" dirty="0"/>
          </a:p>
        </p:txBody>
      </p:sp>
    </p:spTree>
    <p:extLst>
      <p:ext uri="{BB962C8B-B14F-4D97-AF65-F5344CB8AC3E}">
        <p14:creationId xmlns:p14="http://schemas.microsoft.com/office/powerpoint/2010/main" val="22325600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#1</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sz="4400" b="1" dirty="0" smtClean="0"/>
              <a:t>Why would you tell a teacher whom you are coaching to differentiate,</a:t>
            </a:r>
          </a:p>
          <a:p>
            <a:pPr marL="0" indent="0">
              <a:buNone/>
            </a:pPr>
            <a:r>
              <a:rPr lang="en-US" sz="4400" b="1" dirty="0" smtClean="0"/>
              <a:t>when you could be modeling differentiation in his/her classroom? (“who got the same answer in a different way?)</a:t>
            </a:r>
            <a:endParaRPr lang="en-US" sz="4400" b="1" dirty="0"/>
          </a:p>
        </p:txBody>
      </p:sp>
    </p:spTree>
    <p:extLst>
      <p:ext uri="{BB962C8B-B14F-4D97-AF65-F5344CB8AC3E}">
        <p14:creationId xmlns:p14="http://schemas.microsoft.com/office/powerpoint/2010/main" val="372904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r>
              <a:rPr lang="en-US" b="1" dirty="0" smtClean="0"/>
              <a:t>Co-teaching without co-teaching</a:t>
            </a:r>
            <a:br>
              <a:rPr lang="en-US" b="1" dirty="0" smtClean="0"/>
            </a:br>
            <a:r>
              <a:rPr lang="en-US" b="1" dirty="0" smtClean="0"/>
              <a:t>Interjecting myself into the class without being a distraction</a:t>
            </a:r>
            <a:endParaRPr lang="en-US" b="1" dirty="0"/>
          </a:p>
        </p:txBody>
      </p:sp>
      <p:sp>
        <p:nvSpPr>
          <p:cNvPr id="3" name="Content Placeholder 2"/>
          <p:cNvSpPr>
            <a:spLocks noGrp="1"/>
          </p:cNvSpPr>
          <p:nvPr>
            <p:ph idx="1"/>
          </p:nvPr>
        </p:nvSpPr>
        <p:spPr>
          <a:xfrm>
            <a:off x="457200" y="2362200"/>
            <a:ext cx="8229600" cy="3763963"/>
          </a:xfrm>
        </p:spPr>
        <p:txBody>
          <a:bodyPr/>
          <a:lstStyle/>
          <a:p>
            <a:r>
              <a:rPr lang="en-US" dirty="0" smtClean="0"/>
              <a:t>“85”:  The perfect moment, from the back of the room for:  “Really, why is that?”,  “Hold it a sec, can you convince your partner that it’s 85?  [PAUSE]  Go ahead and try it.”   (becomes great folder for discussion about missed opportunities and reasoning and alternative approaches)</a:t>
            </a:r>
            <a:endParaRPr lang="en-US" dirty="0"/>
          </a:p>
        </p:txBody>
      </p:sp>
    </p:spTree>
    <p:extLst>
      <p:ext uri="{BB962C8B-B14F-4D97-AF65-F5344CB8AC3E}">
        <p14:creationId xmlns:p14="http://schemas.microsoft.com/office/powerpoint/2010/main" val="3090524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 you see?</a:t>
            </a:r>
            <a:endParaRPr lang="en-US" b="1" dirty="0"/>
          </a:p>
        </p:txBody>
      </p:sp>
      <p:sp>
        <p:nvSpPr>
          <p:cNvPr id="3" name="Content Placeholder 2"/>
          <p:cNvSpPr>
            <a:spLocks noGrp="1"/>
          </p:cNvSpPr>
          <p:nvPr>
            <p:ph idx="1"/>
          </p:nvPr>
        </p:nvSpPr>
        <p:spPr/>
        <p:txBody>
          <a:bodyPr/>
          <a:lstStyle/>
          <a:p>
            <a:pPr marL="0" indent="0">
              <a:buNone/>
            </a:pPr>
            <a:endParaRPr lang="en-US" dirty="0"/>
          </a:p>
        </p:txBody>
      </p:sp>
      <p:sp>
        <p:nvSpPr>
          <p:cNvPr id="5" name="Rectangle 4"/>
          <p:cNvSpPr/>
          <p:nvPr/>
        </p:nvSpPr>
        <p:spPr bwMode="auto">
          <a:xfrm>
            <a:off x="2743200" y="2514600"/>
            <a:ext cx="3429000" cy="2971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0707901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#2</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sz="4400" b="1" dirty="0" smtClean="0"/>
              <a:t>Why would you tell a teacher whom you are coaching about missed opportunities (“why?”, a chance to probe, a representation),</a:t>
            </a:r>
          </a:p>
          <a:p>
            <a:pPr marL="0" indent="0">
              <a:buNone/>
            </a:pPr>
            <a:r>
              <a:rPr lang="en-US" sz="4400" b="1" dirty="0"/>
              <a:t>w</a:t>
            </a:r>
            <a:r>
              <a:rPr lang="en-US" sz="4400" b="1" dirty="0" smtClean="0"/>
              <a:t>hen you yourself could have done that during the lesson?</a:t>
            </a:r>
            <a:endParaRPr lang="en-US" sz="4400" b="1" dirty="0"/>
          </a:p>
        </p:txBody>
      </p:sp>
    </p:spTree>
    <p:extLst>
      <p:ext uri="{BB962C8B-B14F-4D97-AF65-F5344CB8AC3E}">
        <p14:creationId xmlns:p14="http://schemas.microsoft.com/office/powerpoint/2010/main" val="294894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r>
              <a:rPr lang="en-US" b="1" dirty="0" smtClean="0"/>
              <a:t>Co-teaching without co-teaching</a:t>
            </a:r>
            <a:br>
              <a:rPr lang="en-US" b="1" dirty="0" smtClean="0"/>
            </a:br>
            <a:r>
              <a:rPr lang="en-US" b="1" dirty="0" smtClean="0"/>
              <a:t>Interjecting myself into the class without being a distraction</a:t>
            </a:r>
            <a:endParaRPr lang="en-US" b="1" dirty="0"/>
          </a:p>
        </p:txBody>
      </p:sp>
      <p:sp>
        <p:nvSpPr>
          <p:cNvPr id="3" name="Content Placeholder 2"/>
          <p:cNvSpPr>
            <a:spLocks noGrp="1"/>
          </p:cNvSpPr>
          <p:nvPr>
            <p:ph idx="1"/>
          </p:nvPr>
        </p:nvSpPr>
        <p:spPr>
          <a:xfrm>
            <a:off x="457200" y="2362200"/>
            <a:ext cx="8229600" cy="3763963"/>
          </a:xfrm>
        </p:spPr>
        <p:txBody>
          <a:bodyPr/>
          <a:lstStyle/>
          <a:p>
            <a:r>
              <a:rPr lang="en-US" dirty="0" smtClean="0"/>
              <a:t>2 and 2/3:   [and from the back of the room:] “Cool.  Did everyone of you do it that way?   No?  Can you come up and show us another way?  Anyone else?</a:t>
            </a:r>
            <a:endParaRPr lang="en-US" dirty="0"/>
          </a:p>
        </p:txBody>
      </p:sp>
    </p:spTree>
    <p:extLst>
      <p:ext uri="{BB962C8B-B14F-4D97-AF65-F5344CB8AC3E}">
        <p14:creationId xmlns:p14="http://schemas.microsoft.com/office/powerpoint/2010/main" val="14170667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#3</a:t>
            </a:r>
            <a:endParaRPr lang="en-US" b="1" dirty="0"/>
          </a:p>
        </p:txBody>
      </p:sp>
      <p:sp>
        <p:nvSpPr>
          <p:cNvPr id="3" name="Content Placeholder 2"/>
          <p:cNvSpPr>
            <a:spLocks noGrp="1"/>
          </p:cNvSpPr>
          <p:nvPr>
            <p:ph idx="1"/>
          </p:nvPr>
        </p:nvSpPr>
        <p:spPr>
          <a:xfrm>
            <a:off x="457200" y="1600200"/>
            <a:ext cx="8382000" cy="4525963"/>
          </a:xfrm>
        </p:spPr>
        <p:txBody>
          <a:bodyPr>
            <a:normAutofit/>
          </a:bodyPr>
          <a:lstStyle/>
          <a:p>
            <a:pPr marL="0" indent="0">
              <a:buNone/>
            </a:pPr>
            <a:r>
              <a:rPr lang="en-US" sz="4400" b="1" dirty="0" smtClean="0"/>
              <a:t>Why would you talk about using representations in the abstract,</a:t>
            </a:r>
          </a:p>
          <a:p>
            <a:pPr marL="0" indent="0">
              <a:buNone/>
            </a:pPr>
            <a:r>
              <a:rPr lang="en-US" sz="4400" b="1" dirty="0"/>
              <a:t>w</a:t>
            </a:r>
            <a:r>
              <a:rPr lang="en-US" sz="4400" b="1" dirty="0" smtClean="0"/>
              <a:t>hen you could have drawn a bar model or silently gone to </a:t>
            </a:r>
            <a:r>
              <a:rPr lang="en-US" sz="4400" b="1" dirty="0" err="1" smtClean="0"/>
              <a:t>Desmos</a:t>
            </a:r>
            <a:r>
              <a:rPr lang="en-US" sz="4400" b="1" dirty="0" smtClean="0"/>
              <a:t>?</a:t>
            </a:r>
            <a:endParaRPr lang="en-US" sz="4400" b="1" dirty="0"/>
          </a:p>
        </p:txBody>
      </p:sp>
    </p:spTree>
    <p:extLst>
      <p:ext uri="{BB962C8B-B14F-4D97-AF65-F5344CB8AC3E}">
        <p14:creationId xmlns:p14="http://schemas.microsoft.com/office/powerpoint/2010/main" val="345687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r>
              <a:rPr lang="en-US" b="1" dirty="0" smtClean="0"/>
              <a:t>Co-teaching without co-teaching</a:t>
            </a:r>
            <a:br>
              <a:rPr lang="en-US" b="1" dirty="0" smtClean="0"/>
            </a:br>
            <a:r>
              <a:rPr lang="en-US" b="1" dirty="0" smtClean="0"/>
              <a:t>Interjecting myself into the class without being a distraction</a:t>
            </a:r>
            <a:endParaRPr lang="en-US" b="1" dirty="0"/>
          </a:p>
        </p:txBody>
      </p:sp>
      <p:sp>
        <p:nvSpPr>
          <p:cNvPr id="3" name="Content Placeholder 2"/>
          <p:cNvSpPr>
            <a:spLocks noGrp="1"/>
          </p:cNvSpPr>
          <p:nvPr>
            <p:ph idx="1"/>
          </p:nvPr>
        </p:nvSpPr>
        <p:spPr>
          <a:xfrm>
            <a:off x="457200" y="2362200"/>
            <a:ext cx="8229600" cy="3763963"/>
          </a:xfrm>
        </p:spPr>
        <p:txBody>
          <a:bodyPr/>
          <a:lstStyle/>
          <a:p>
            <a:r>
              <a:rPr lang="en-US" dirty="0" smtClean="0"/>
              <a:t>While students are explaining or teaching is talking away abstracting, sidle up to the board or the computer and capture the explanation with a picture or a diagram.  You rarely need to do anything else to get the discussion focused on what you’re written or drawn.</a:t>
            </a:r>
            <a:endParaRPr lang="en-US" dirty="0"/>
          </a:p>
        </p:txBody>
      </p:sp>
    </p:spTree>
    <p:extLst>
      <p:ext uri="{BB962C8B-B14F-4D97-AF65-F5344CB8AC3E}">
        <p14:creationId xmlns:p14="http://schemas.microsoft.com/office/powerpoint/2010/main" val="4959334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#4</a:t>
            </a:r>
            <a:endParaRPr lang="en-US" b="1" dirty="0"/>
          </a:p>
        </p:txBody>
      </p:sp>
      <p:sp>
        <p:nvSpPr>
          <p:cNvPr id="3" name="Content Placeholder 2"/>
          <p:cNvSpPr>
            <a:spLocks noGrp="1"/>
          </p:cNvSpPr>
          <p:nvPr>
            <p:ph idx="1"/>
          </p:nvPr>
        </p:nvSpPr>
        <p:spPr/>
        <p:txBody>
          <a:bodyPr>
            <a:normAutofit/>
          </a:bodyPr>
          <a:lstStyle/>
          <a:p>
            <a:pPr marL="0" indent="0">
              <a:buNone/>
            </a:pPr>
            <a:r>
              <a:rPr lang="en-US" sz="4400" b="1" dirty="0" smtClean="0"/>
              <a:t>Why would you ever observe an entire lesson,</a:t>
            </a:r>
          </a:p>
          <a:p>
            <a:pPr marL="0" indent="0">
              <a:buNone/>
            </a:pPr>
            <a:r>
              <a:rPr lang="en-US" sz="4400" b="1" dirty="0" smtClean="0"/>
              <a:t>And not provide oral and written feedback, an opportunity to discuss the lesson, and begin to craft an action plan ?</a:t>
            </a:r>
            <a:endParaRPr lang="en-US" sz="4400" b="1" dirty="0"/>
          </a:p>
        </p:txBody>
      </p:sp>
    </p:spTree>
    <p:extLst>
      <p:ext uri="{BB962C8B-B14F-4D97-AF65-F5344CB8AC3E}">
        <p14:creationId xmlns:p14="http://schemas.microsoft.com/office/powerpoint/2010/main" val="422190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763000" cy="4525963"/>
          </a:xfrm>
        </p:spPr>
        <p:txBody>
          <a:bodyPr/>
          <a:lstStyle/>
          <a:p>
            <a:pPr marL="0" indent="0">
              <a:buNone/>
            </a:pPr>
            <a:endParaRPr lang="en-US" dirty="0" smtClean="0"/>
          </a:p>
          <a:p>
            <a:pPr marL="0" indent="0">
              <a:buNone/>
            </a:pPr>
            <a:endParaRPr lang="en-US" dirty="0"/>
          </a:p>
          <a:p>
            <a:pPr marL="0" indent="0" algn="ctr">
              <a:buNone/>
            </a:pPr>
            <a:r>
              <a:rPr lang="en-US" sz="4400" b="1" dirty="0" smtClean="0"/>
              <a:t>That’s how coaching can significantly enhance the quality of teaching and thus student learning.</a:t>
            </a:r>
            <a:endParaRPr lang="en-US" sz="4400" b="1" dirty="0"/>
          </a:p>
        </p:txBody>
      </p:sp>
    </p:spTree>
    <p:extLst>
      <p:ext uri="{BB962C8B-B14F-4D97-AF65-F5344CB8AC3E}">
        <p14:creationId xmlns:p14="http://schemas.microsoft.com/office/powerpoint/2010/main" val="1617717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Third, it will take the amazing array of free, great, on-line resources</a:t>
            </a:r>
            <a:endParaRPr lang="en-US" b="1" dirty="0"/>
          </a:p>
        </p:txBody>
      </p:sp>
      <p:sp>
        <p:nvSpPr>
          <p:cNvPr id="3" name="Content Placeholder 2"/>
          <p:cNvSpPr>
            <a:spLocks noGrp="1"/>
          </p:cNvSpPr>
          <p:nvPr>
            <p:ph idx="1"/>
          </p:nvPr>
        </p:nvSpPr>
        <p:spPr/>
        <p:txBody>
          <a:bodyPr/>
          <a:lstStyle/>
          <a:p>
            <a:endParaRPr lang="en-US" dirty="0" smtClean="0"/>
          </a:p>
          <a:p>
            <a:r>
              <a:rPr lang="en-US" u="sng" dirty="0">
                <a:hlinkClick r:id="rId3"/>
              </a:rPr>
              <a:t>http://emergentmath.com/my-problem-based-curriculum-maps</a:t>
            </a:r>
            <a:endParaRPr lang="en-US" dirty="0"/>
          </a:p>
        </p:txBody>
      </p:sp>
    </p:spTree>
    <p:extLst>
      <p:ext uri="{BB962C8B-B14F-4D97-AF65-F5344CB8AC3E}">
        <p14:creationId xmlns:p14="http://schemas.microsoft.com/office/powerpoint/2010/main" val="41047164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r>
              <a:rPr lang="en-US" u="sng" dirty="0">
                <a:hlinkClick r:id="rId3"/>
              </a:rPr>
              <a:t>http://emergentmath.com/my-problem-based-curriculum-maps</a:t>
            </a:r>
            <a:endParaRPr lang="en-US" dirty="0"/>
          </a:p>
        </p:txBody>
      </p:sp>
    </p:spTree>
    <p:extLst>
      <p:ext uri="{BB962C8B-B14F-4D97-AF65-F5344CB8AC3E}">
        <p14:creationId xmlns:p14="http://schemas.microsoft.com/office/powerpoint/2010/main" val="31613927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And fourth, it will take:</a:t>
            </a:r>
            <a:endParaRPr lang="en-US" b="1" dirty="0"/>
          </a:p>
        </p:txBody>
      </p:sp>
      <p:sp>
        <p:nvSpPr>
          <p:cNvPr id="3" name="Content Placeholder 2"/>
          <p:cNvSpPr>
            <a:spLocks noGrp="1"/>
          </p:cNvSpPr>
          <p:nvPr>
            <p:ph idx="1"/>
          </p:nvPr>
        </p:nvSpPr>
        <p:spPr/>
        <p:txBody>
          <a:bodyPr/>
          <a:lstStyle/>
          <a:p>
            <a:pPr marL="0" indent="0">
              <a:buNone/>
            </a:pPr>
            <a:endParaRPr lang="en-US" dirty="0"/>
          </a:p>
          <a:p>
            <a:pPr marL="0" indent="0" algn="ctr">
              <a:buNone/>
            </a:pPr>
            <a:r>
              <a:rPr lang="en-US" sz="4800" b="1" dirty="0" smtClean="0"/>
              <a:t>Your individual and collective initiative!</a:t>
            </a:r>
          </a:p>
          <a:p>
            <a:pPr marL="0" indent="0" algn="ctr">
              <a:buNone/>
            </a:pPr>
            <a:r>
              <a:rPr lang="en-US" sz="4800" b="1" dirty="0"/>
              <a:t>Do it, do it well, do it even better!</a:t>
            </a:r>
            <a:endParaRPr lang="en-US" sz="5400" b="1" dirty="0"/>
          </a:p>
          <a:p>
            <a:pPr marL="0" indent="0" algn="ctr">
              <a:buNone/>
            </a:pPr>
            <a:endParaRPr lang="en-US" sz="4800" b="1" dirty="0"/>
          </a:p>
        </p:txBody>
      </p:sp>
    </p:spTree>
    <p:extLst>
      <p:ext uri="{BB962C8B-B14F-4D97-AF65-F5344CB8AC3E}">
        <p14:creationId xmlns:p14="http://schemas.microsoft.com/office/powerpoint/2010/main" val="10002736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4800" b="1" dirty="0" smtClean="0"/>
              <a:t>Questions</a:t>
            </a:r>
            <a:endParaRPr lang="en-US" sz="4800" b="1" dirty="0"/>
          </a:p>
        </p:txBody>
      </p:sp>
    </p:spTree>
    <p:extLst>
      <p:ext uri="{BB962C8B-B14F-4D97-AF65-F5344CB8AC3E}">
        <p14:creationId xmlns:p14="http://schemas.microsoft.com/office/powerpoint/2010/main" val="1282903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Versus</a:t>
            </a:r>
            <a:endParaRPr lang="en-US" b="1" dirty="0"/>
          </a:p>
        </p:txBody>
      </p:sp>
      <p:sp>
        <p:nvSpPr>
          <p:cNvPr id="3" name="Content Placeholder 2"/>
          <p:cNvSpPr>
            <a:spLocks noGrp="1"/>
          </p:cNvSpPr>
          <p:nvPr>
            <p:ph idx="1"/>
          </p:nvPr>
        </p:nvSpPr>
        <p:spPr>
          <a:xfrm>
            <a:off x="457200" y="1600200"/>
            <a:ext cx="8229600" cy="5029200"/>
          </a:xfrm>
        </p:spPr>
        <p:txBody>
          <a:bodyPr/>
          <a:lstStyle/>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r>
              <a:rPr lang="en-US" sz="2400" b="1" dirty="0" smtClean="0"/>
              <a:t>Identify three things you see.</a:t>
            </a:r>
          </a:p>
          <a:p>
            <a:pPr marL="0" indent="0">
              <a:buNone/>
            </a:pPr>
            <a:r>
              <a:rPr lang="en-US" sz="2400" b="1" dirty="0" smtClean="0"/>
              <a:t>Convince us.</a:t>
            </a:r>
          </a:p>
          <a:p>
            <a:pPr marL="0" indent="0">
              <a:buNone/>
            </a:pPr>
            <a:r>
              <a:rPr lang="en-US" sz="2400" b="1" dirty="0" smtClean="0"/>
              <a:t>On your white boards, A triangle is:</a:t>
            </a:r>
          </a:p>
          <a:p>
            <a:pPr marL="0" indent="0">
              <a:buNone/>
            </a:pPr>
            <a:r>
              <a:rPr lang="en-US" sz="2400" b="1" dirty="0" smtClean="0"/>
              <a:t>Compare to google/</a:t>
            </a:r>
            <a:r>
              <a:rPr lang="en-US" sz="2400" b="1" dirty="0" err="1" smtClean="0"/>
              <a:t>wikipedia</a:t>
            </a:r>
            <a:endParaRPr lang="en-US" sz="2400" b="1" dirty="0"/>
          </a:p>
        </p:txBody>
      </p:sp>
      <p:sp>
        <p:nvSpPr>
          <p:cNvPr id="4" name="Isosceles Triangle 3"/>
          <p:cNvSpPr/>
          <p:nvPr/>
        </p:nvSpPr>
        <p:spPr>
          <a:xfrm>
            <a:off x="1066800" y="1371600"/>
            <a:ext cx="4419600" cy="1676400"/>
          </a:xfrm>
          <a:prstGeom prst="triangle">
            <a:avLst>
              <a:gd name="adj" fmla="val 278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666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marL="0" indent="0" algn="ctr">
              <a:buNone/>
            </a:pPr>
            <a:r>
              <a:rPr lang="en-US" sz="5400" b="1" dirty="0" smtClean="0"/>
              <a:t>Thank you!</a:t>
            </a:r>
            <a:endParaRPr lang="en-US" sz="5400" b="1" dirty="0"/>
          </a:p>
        </p:txBody>
      </p:sp>
    </p:spTree>
    <p:extLst>
      <p:ext uri="{BB962C8B-B14F-4D97-AF65-F5344CB8AC3E}">
        <p14:creationId xmlns:p14="http://schemas.microsoft.com/office/powerpoint/2010/main" val="3585143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 triangle?</a:t>
            </a:r>
            <a:endParaRPr lang="en-US" b="1" dirty="0"/>
          </a:p>
        </p:txBody>
      </p:sp>
      <p:sp>
        <p:nvSpPr>
          <p:cNvPr id="3" name="Content Placeholder 2"/>
          <p:cNvSpPr>
            <a:spLocks noGrp="1"/>
          </p:cNvSpPr>
          <p:nvPr>
            <p:ph idx="1"/>
          </p:nvPr>
        </p:nvSpPr>
        <p:spPr/>
        <p:txBody>
          <a:bodyPr>
            <a:normAutofit lnSpcReduction="10000"/>
          </a:bodyPr>
          <a:lstStyle/>
          <a:p>
            <a:r>
              <a:rPr lang="en-US" sz="2800" dirty="0"/>
              <a:t>a plane figure with three straight sides and three angles.</a:t>
            </a:r>
          </a:p>
          <a:p>
            <a:pPr marL="0" indent="0">
              <a:buNone/>
            </a:pPr>
            <a:r>
              <a:rPr lang="en-US" sz="2800" dirty="0" smtClean="0"/>
              <a:t>		"</a:t>
            </a:r>
            <a:r>
              <a:rPr lang="en-US" sz="2800" dirty="0"/>
              <a:t>an equilateral triangle"</a:t>
            </a:r>
          </a:p>
          <a:p>
            <a:r>
              <a:rPr lang="en-US" sz="2800" dirty="0"/>
              <a:t>a thing shaped like a triangle.</a:t>
            </a:r>
          </a:p>
          <a:p>
            <a:pPr marL="0" indent="0">
              <a:buNone/>
            </a:pPr>
            <a:r>
              <a:rPr lang="en-US" sz="2800" dirty="0" smtClean="0"/>
              <a:t>		"</a:t>
            </a:r>
            <a:r>
              <a:rPr lang="en-US" sz="2800" dirty="0"/>
              <a:t>a small triangle of grass"</a:t>
            </a:r>
          </a:p>
          <a:p>
            <a:r>
              <a:rPr lang="en-US" sz="2800" dirty="0">
                <a:solidFill>
                  <a:srgbClr val="FF0000"/>
                </a:solidFill>
              </a:rPr>
              <a:t>a situation involving three people or things, especially an emotional relationship involving a couple and a third person with whom one of them is involved</a:t>
            </a:r>
            <a:r>
              <a:rPr lang="en-US" sz="2800" dirty="0"/>
              <a:t>.</a:t>
            </a:r>
          </a:p>
          <a:p>
            <a:r>
              <a:rPr lang="en-US" sz="2800" dirty="0"/>
              <a:t>noun: </a:t>
            </a:r>
            <a:r>
              <a:rPr lang="en-US" sz="2800" b="1" dirty="0"/>
              <a:t>eternal triangle</a:t>
            </a:r>
            <a:r>
              <a:rPr lang="en-US" sz="2800" dirty="0"/>
              <a:t>; plural noun: </a:t>
            </a:r>
            <a:r>
              <a:rPr lang="en-US" sz="2800" b="1" dirty="0"/>
              <a:t>eternal triangles</a:t>
            </a:r>
            <a:endParaRPr lang="en-US" sz="2800" dirty="0"/>
          </a:p>
          <a:p>
            <a:endParaRPr lang="en-US" dirty="0"/>
          </a:p>
        </p:txBody>
      </p:sp>
      <p:sp>
        <p:nvSpPr>
          <p:cNvPr id="4" name="Slide Number Placeholder 3"/>
          <p:cNvSpPr>
            <a:spLocks noGrp="1"/>
          </p:cNvSpPr>
          <p:nvPr>
            <p:ph type="sldNum" sz="quarter" idx="12"/>
          </p:nvPr>
        </p:nvSpPr>
        <p:spPr/>
        <p:txBody>
          <a:bodyPr/>
          <a:lstStyle/>
          <a:p>
            <a:pPr>
              <a:defRPr/>
            </a:pPr>
            <a:fld id="{1FC90162-1F57-4D33-8186-816C404A8A7F}" type="slidenum">
              <a:rPr lang="en-US" smtClean="0"/>
              <a:pPr>
                <a:defRPr/>
              </a:pPr>
              <a:t>6</a:t>
            </a:fld>
            <a:endParaRPr lang="en-US"/>
          </a:p>
        </p:txBody>
      </p:sp>
    </p:spTree>
    <p:extLst>
      <p:ext uri="{BB962C8B-B14F-4D97-AF65-F5344CB8AC3E}">
        <p14:creationId xmlns:p14="http://schemas.microsoft.com/office/powerpoint/2010/main" val="329418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AEBF064E-F020-4274-9251-0BFED1A27F30}" type="slidenum">
              <a:rPr lang="en-US" altLang="en-US" sz="1400" smtClean="0">
                <a:latin typeface="Times New Roman" pitchFamily="18" charset="0"/>
              </a:rPr>
              <a:pPr eaLnBrk="1" hangingPunct="1">
                <a:spcBef>
                  <a:spcPct val="0"/>
                </a:spcBef>
                <a:buFontTx/>
                <a:buNone/>
              </a:pPr>
              <a:t>7</a:t>
            </a:fld>
            <a:endParaRPr lang="en-US" altLang="en-US" sz="1400" smtClean="0">
              <a:latin typeface="Times New Roman" pitchFamily="18" charset="0"/>
            </a:endParaRPr>
          </a:p>
        </p:txBody>
      </p:sp>
      <p:sp>
        <p:nvSpPr>
          <p:cNvPr id="80899" name="Rectangle 2"/>
          <p:cNvSpPr>
            <a:spLocks noGrp="1" noChangeArrowheads="1"/>
          </p:cNvSpPr>
          <p:nvPr>
            <p:ph type="title"/>
          </p:nvPr>
        </p:nvSpPr>
        <p:spPr/>
        <p:txBody>
          <a:bodyPr/>
          <a:lstStyle/>
          <a:p>
            <a:pPr algn="l" eaLnBrk="1" hangingPunct="1"/>
            <a:r>
              <a:rPr lang="en-US" altLang="en-US" b="1" smtClean="0"/>
              <a:t>You choose:</a:t>
            </a:r>
          </a:p>
        </p:txBody>
      </p:sp>
      <p:sp>
        <p:nvSpPr>
          <p:cNvPr id="5123" name="Rectangle 3"/>
          <p:cNvSpPr>
            <a:spLocks noGrp="1" noChangeArrowheads="1"/>
          </p:cNvSpPr>
          <p:nvPr>
            <p:ph type="body" idx="1"/>
          </p:nvPr>
        </p:nvSpPr>
        <p:spPr>
          <a:ln w="38100">
            <a:solidFill>
              <a:schemeClr val="tx1"/>
            </a:solidFill>
            <a:miter lim="800000"/>
            <a:headEnd/>
            <a:tailEnd/>
          </a:ln>
        </p:spPr>
        <p:txBody>
          <a:bodyPr/>
          <a:lstStyle/>
          <a:p>
            <a:pPr eaLnBrk="1" hangingPunct="1">
              <a:buFontTx/>
              <a:buNone/>
            </a:pPr>
            <a:r>
              <a:rPr lang="en-US" altLang="en-US" smtClean="0"/>
              <a:t>			</a:t>
            </a:r>
          </a:p>
          <a:p>
            <a:pPr eaLnBrk="1" hangingPunct="1">
              <a:buFontTx/>
              <a:buNone/>
            </a:pPr>
            <a:r>
              <a:rPr lang="en-US" altLang="en-US" sz="4000" b="1" smtClean="0"/>
              <a:t>			</a:t>
            </a:r>
            <a:r>
              <a:rPr lang="en-US" altLang="en-US" sz="3600" b="1" smtClean="0"/>
              <a:t>1.59 ) 10	          </a:t>
            </a:r>
          </a:p>
          <a:p>
            <a:pPr eaLnBrk="1" hangingPunct="1">
              <a:buFontTx/>
              <a:buNone/>
            </a:pPr>
            <a:r>
              <a:rPr lang="en-US" altLang="en-US" sz="3600" b="1" smtClean="0"/>
              <a:t>      			vs.</a:t>
            </a:r>
          </a:p>
          <a:p>
            <a:pPr eaLnBrk="1" hangingPunct="1">
              <a:buFontTx/>
              <a:buNone/>
            </a:pPr>
            <a:r>
              <a:rPr lang="en-US" altLang="en-US" sz="3600" b="1" smtClean="0"/>
              <a:t>You have $10. Big Macs cost $1.59</a:t>
            </a:r>
          </a:p>
          <a:p>
            <a:pPr algn="ctr" eaLnBrk="1" hangingPunct="1">
              <a:buFontTx/>
              <a:buNone/>
            </a:pPr>
            <a:r>
              <a:rPr lang="en-US" altLang="en-US" sz="4000" b="1" smtClean="0"/>
              <a:t>SO?</a:t>
            </a:r>
          </a:p>
        </p:txBody>
      </p:sp>
      <p:sp>
        <p:nvSpPr>
          <p:cNvPr id="80901" name="Line 4"/>
          <p:cNvSpPr>
            <a:spLocks noChangeShapeType="1"/>
          </p:cNvSpPr>
          <p:nvPr/>
        </p:nvSpPr>
        <p:spPr bwMode="auto">
          <a:xfrm>
            <a:off x="3733800" y="2895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2" name="Line 5"/>
          <p:cNvSpPr>
            <a:spLocks noChangeShapeType="1"/>
          </p:cNvSpPr>
          <p:nvPr/>
        </p:nvSpPr>
        <p:spPr bwMode="auto">
          <a:xfrm>
            <a:off x="3429000" y="2362200"/>
            <a:ext cx="152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3" name="Line 6"/>
          <p:cNvSpPr>
            <a:spLocks noChangeShapeType="1"/>
          </p:cNvSpPr>
          <p:nvPr/>
        </p:nvSpPr>
        <p:spPr bwMode="auto">
          <a:xfrm>
            <a:off x="3581400" y="2819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77831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0080D636-BB12-4854-9C0E-438DB9D54BB6}" type="slidenum">
              <a:rPr lang="en-US" altLang="en-US" sz="1400" smtClean="0">
                <a:latin typeface="Times New Roman" pitchFamily="18" charset="0"/>
              </a:rPr>
              <a:pPr eaLnBrk="1" hangingPunct="1">
                <a:spcBef>
                  <a:spcPct val="0"/>
                </a:spcBef>
                <a:buFontTx/>
                <a:buNone/>
              </a:pPr>
              <a:t>8</a:t>
            </a:fld>
            <a:endParaRPr lang="en-US" altLang="en-US" sz="1400" smtClean="0">
              <a:latin typeface="Times New Roman" pitchFamily="18" charset="0"/>
            </a:endParaRPr>
          </a:p>
        </p:txBody>
      </p:sp>
      <p:sp>
        <p:nvSpPr>
          <p:cNvPr id="81923" name="Rectangle 2"/>
          <p:cNvSpPr>
            <a:spLocks noGrp="1" noChangeArrowheads="1"/>
          </p:cNvSpPr>
          <p:nvPr>
            <p:ph type="title"/>
          </p:nvPr>
        </p:nvSpPr>
        <p:spPr/>
        <p:txBody>
          <a:bodyPr/>
          <a:lstStyle/>
          <a:p>
            <a:pPr eaLnBrk="1" hangingPunct="1"/>
            <a:r>
              <a:rPr lang="en-US" altLang="en-US" b="1" smtClean="0"/>
              <a:t>You choose….</a:t>
            </a:r>
          </a:p>
        </p:txBody>
      </p:sp>
      <p:sp>
        <p:nvSpPr>
          <p:cNvPr id="81924" name="Rectangle 3"/>
          <p:cNvSpPr>
            <a:spLocks noGrp="1" noChangeArrowheads="1"/>
          </p:cNvSpPr>
          <p:nvPr>
            <p:ph type="body" idx="1"/>
          </p:nvPr>
        </p:nvSpPr>
        <p:spPr>
          <a:xfrm>
            <a:off x="685800" y="1600200"/>
            <a:ext cx="7772400" cy="4495800"/>
          </a:xfrm>
        </p:spPr>
        <p:txBody>
          <a:bodyPr/>
          <a:lstStyle/>
          <a:p>
            <a:pPr eaLnBrk="1" hangingPunct="1">
              <a:lnSpc>
                <a:spcPct val="90000"/>
              </a:lnSpc>
            </a:pPr>
            <a:r>
              <a:rPr lang="en-US" altLang="en-US" sz="2800" b="1" dirty="0" smtClean="0"/>
              <a:t>The one right way to get the one right answer that no one cares about and isn’t even asked on the state tests</a:t>
            </a:r>
          </a:p>
          <a:p>
            <a:pPr algn="ctr" eaLnBrk="1" hangingPunct="1">
              <a:lnSpc>
                <a:spcPct val="90000"/>
              </a:lnSpc>
              <a:buFontTx/>
              <a:buNone/>
            </a:pPr>
            <a:r>
              <a:rPr lang="en-US" altLang="en-US" b="1" dirty="0" smtClean="0"/>
              <a:t>vs.</a:t>
            </a:r>
          </a:p>
          <a:p>
            <a:pPr eaLnBrk="1" hangingPunct="1">
              <a:lnSpc>
                <a:spcPct val="90000"/>
              </a:lnSpc>
            </a:pPr>
            <a:r>
              <a:rPr lang="en-US" altLang="en-US" sz="2800" b="1" dirty="0" smtClean="0"/>
              <a:t>Where am I?  (the McDonalds context)</a:t>
            </a:r>
          </a:p>
          <a:p>
            <a:pPr eaLnBrk="1" hangingPunct="1">
              <a:lnSpc>
                <a:spcPct val="90000"/>
              </a:lnSpc>
            </a:pPr>
            <a:r>
              <a:rPr lang="en-US" altLang="en-US" sz="2800" b="1" dirty="0" smtClean="0"/>
              <a:t>Ten?  Convince me.</a:t>
            </a:r>
          </a:p>
          <a:p>
            <a:pPr eaLnBrk="1" hangingPunct="1">
              <a:lnSpc>
                <a:spcPct val="90000"/>
              </a:lnSpc>
            </a:pPr>
            <a:r>
              <a:rPr lang="en-US" altLang="en-US" sz="2800" b="1" dirty="0" smtClean="0"/>
              <a:t>About how many? How do you know?</a:t>
            </a:r>
          </a:p>
          <a:p>
            <a:pPr eaLnBrk="1" hangingPunct="1">
              <a:lnSpc>
                <a:spcPct val="90000"/>
              </a:lnSpc>
            </a:pPr>
            <a:r>
              <a:rPr lang="en-US" altLang="en-US" sz="2800" b="1" dirty="0" smtClean="0"/>
              <a:t>Exactly how many?  How do you know?</a:t>
            </a:r>
          </a:p>
          <a:p>
            <a:pPr eaLnBrk="1" hangingPunct="1">
              <a:lnSpc>
                <a:spcPct val="90000"/>
              </a:lnSpc>
            </a:pPr>
            <a:r>
              <a:rPr lang="en-US" altLang="en-US" sz="2800" b="1" dirty="0" smtClean="0"/>
              <a:t>Oops – On sale for $1.29 and I have $20.</a:t>
            </a:r>
          </a:p>
          <a:p>
            <a:pPr eaLnBrk="1" hangingPunct="1">
              <a:lnSpc>
                <a:spcPct val="90000"/>
              </a:lnSpc>
            </a:pPr>
            <a:endParaRPr lang="en-US" altLang="en-US" sz="2800" b="1" dirty="0" smtClean="0"/>
          </a:p>
          <a:p>
            <a:pPr eaLnBrk="1" hangingPunct="1">
              <a:lnSpc>
                <a:spcPct val="90000"/>
              </a:lnSpc>
              <a:buFontTx/>
              <a:buNone/>
            </a:pPr>
            <a:endParaRPr lang="en-US" altLang="en-US" sz="2800" b="1" dirty="0" smtClean="0"/>
          </a:p>
        </p:txBody>
      </p:sp>
    </p:spTree>
    <p:extLst>
      <p:ext uri="{BB962C8B-B14F-4D97-AF65-F5344CB8AC3E}">
        <p14:creationId xmlns:p14="http://schemas.microsoft.com/office/powerpoint/2010/main" val="3869739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3FFBDD9B-EC7A-48E2-8CA0-F8D3F7921349}" type="slidenum">
              <a:rPr lang="en-US" altLang="en-US" sz="1400" smtClean="0">
                <a:latin typeface="Times New Roman" pitchFamily="18" charset="0"/>
              </a:rPr>
              <a:pPr eaLnBrk="1" hangingPunct="1">
                <a:spcBef>
                  <a:spcPct val="0"/>
                </a:spcBef>
                <a:buFontTx/>
                <a:buNone/>
              </a:pPr>
              <a:t>9</a:t>
            </a:fld>
            <a:endParaRPr lang="en-US" altLang="en-US" sz="1400" smtClean="0">
              <a:latin typeface="Times New Roman" pitchFamily="18" charset="0"/>
            </a:endParaRPr>
          </a:p>
        </p:txBody>
      </p:sp>
      <p:sp>
        <p:nvSpPr>
          <p:cNvPr id="82947" name="Rectangle 2"/>
          <p:cNvSpPr>
            <a:spLocks noGrp="1" noChangeArrowheads="1"/>
          </p:cNvSpPr>
          <p:nvPr>
            <p:ph type="title"/>
          </p:nvPr>
        </p:nvSpPr>
        <p:spPr/>
        <p:txBody>
          <a:bodyPr/>
          <a:lstStyle/>
          <a:p>
            <a:pPr algn="l" eaLnBrk="1" hangingPunct="1"/>
            <a:r>
              <a:rPr lang="en-US" altLang="en-US" b="1" smtClean="0"/>
              <a:t>You choose:</a:t>
            </a:r>
          </a:p>
        </p:txBody>
      </p:sp>
      <p:sp>
        <p:nvSpPr>
          <p:cNvPr id="6147" name="Rectangle 3"/>
          <p:cNvSpPr>
            <a:spLocks noGrp="1" noChangeArrowheads="1"/>
          </p:cNvSpPr>
          <p:nvPr>
            <p:ph type="body" idx="1"/>
          </p:nvPr>
        </p:nvSpPr>
        <p:spPr/>
        <p:txBody>
          <a:bodyPr/>
          <a:lstStyle/>
          <a:p>
            <a:pPr eaLnBrk="1" hangingPunct="1">
              <a:buFontTx/>
              <a:buNone/>
            </a:pPr>
            <a:r>
              <a:rPr lang="en-US" altLang="en-US" sz="3600" b="1" smtClean="0"/>
              <a:t>	Given:  F = 4 (S – 65) + 10</a:t>
            </a:r>
          </a:p>
          <a:p>
            <a:pPr eaLnBrk="1" hangingPunct="1">
              <a:buFontTx/>
              <a:buNone/>
            </a:pPr>
            <a:r>
              <a:rPr lang="en-US" altLang="en-US" sz="3600" b="1" smtClean="0"/>
              <a:t>	Find F when S = 81.</a:t>
            </a:r>
          </a:p>
          <a:p>
            <a:pPr algn="ctr" eaLnBrk="1" hangingPunct="1">
              <a:buFontTx/>
              <a:buNone/>
            </a:pPr>
            <a:r>
              <a:rPr lang="en-US" altLang="en-US" sz="3600" b="1" smtClean="0"/>
              <a:t>Vs.</a:t>
            </a:r>
          </a:p>
          <a:p>
            <a:pPr eaLnBrk="1" hangingPunct="1">
              <a:buFontTx/>
              <a:buNone/>
            </a:pPr>
            <a:r>
              <a:rPr lang="en-US" altLang="en-US" sz="3600" b="1" smtClean="0"/>
              <a:t>	The speeding fine in Vermont is $4 for every mile per hour over the 65 mph limit plus $10 handling fee.</a:t>
            </a:r>
          </a:p>
        </p:txBody>
      </p:sp>
    </p:spTree>
    <p:extLst>
      <p:ext uri="{BB962C8B-B14F-4D97-AF65-F5344CB8AC3E}">
        <p14:creationId xmlns:p14="http://schemas.microsoft.com/office/powerpoint/2010/main" val="1290670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2728</Words>
  <Application>Microsoft Office PowerPoint</Application>
  <PresentationFormat>On-screen Show (4:3)</PresentationFormat>
  <Paragraphs>357</Paragraphs>
  <Slides>50</Slides>
  <Notes>50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ＭＳ Ｐゴシック</vt:lpstr>
      <vt:lpstr>Arial</vt:lpstr>
      <vt:lpstr>Calibri</vt:lpstr>
      <vt:lpstr>Gill Sans</vt:lpstr>
      <vt:lpstr>Helvetica</vt:lpstr>
      <vt:lpstr>Lucida Grande</vt:lpstr>
      <vt:lpstr>Times New Roman</vt:lpstr>
      <vt:lpstr>Verdana</vt:lpstr>
      <vt:lpstr>ヒラギノ角ゴ ProN W3</vt:lpstr>
      <vt:lpstr>Office Theme</vt:lpstr>
      <vt:lpstr>Thoughts on Providing the Critical District and School Leadership for K-12 Mathematics</vt:lpstr>
      <vt:lpstr>It’s TIME</vt:lpstr>
      <vt:lpstr>What do you see?</vt:lpstr>
      <vt:lpstr>What do you see?</vt:lpstr>
      <vt:lpstr>Versus</vt:lpstr>
      <vt:lpstr>What is a triangle?</vt:lpstr>
      <vt:lpstr>You choose:</vt:lpstr>
      <vt:lpstr>You choose….</vt:lpstr>
      <vt:lpstr>You choose: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Was anything learned?</vt:lpstr>
      <vt:lpstr>Your turn:</vt:lpstr>
      <vt:lpstr>So?</vt:lpstr>
      <vt:lpstr>PowerPoint Presentation</vt:lpstr>
      <vt:lpstr> Why do you think I used these tasks? </vt:lpstr>
      <vt:lpstr>PowerPoint Presentation</vt:lpstr>
      <vt:lpstr>PowerPoint Presentation</vt:lpstr>
      <vt:lpstr>2. The 5 Core Elements of a Math Program</vt:lpstr>
      <vt:lpstr>PowerPoint Presentation</vt:lpstr>
      <vt:lpstr>PowerPoint Presentation</vt:lpstr>
      <vt:lpstr>3. The four key elements of an effective lesson: </vt:lpstr>
      <vt:lpstr>4. CCSSM Mathematical Practices (the first four)</vt:lpstr>
      <vt:lpstr>5. Principles to Actions:  Ensuring Mathematical Success for All</vt:lpstr>
      <vt:lpstr>**6. A Progression of Insights**</vt:lpstr>
      <vt:lpstr>PowerPoint Presentation</vt:lpstr>
      <vt:lpstr>First, it will take:</vt:lpstr>
      <vt:lpstr>To collaborate, we need time and structures</vt:lpstr>
      <vt:lpstr>Vehicles, not ends</vt:lpstr>
      <vt:lpstr>Never forget:</vt:lpstr>
      <vt:lpstr>Second, it will take:</vt:lpstr>
      <vt:lpstr>Question #1</vt:lpstr>
      <vt:lpstr>Co-teaching without co-teaching Interjecting myself into the class without being a distraction</vt:lpstr>
      <vt:lpstr>Question #2</vt:lpstr>
      <vt:lpstr>Co-teaching without co-teaching Interjecting myself into the class without being a distraction</vt:lpstr>
      <vt:lpstr>Question #3</vt:lpstr>
      <vt:lpstr>Co-teaching without co-teaching Interjecting myself into the class without being a distraction</vt:lpstr>
      <vt:lpstr>Question #4</vt:lpstr>
      <vt:lpstr>PowerPoint Presentation</vt:lpstr>
      <vt:lpstr>Third, it will take the amazing array of free, great, on-line resources</vt:lpstr>
      <vt:lpstr>PowerPoint Presentation</vt:lpstr>
      <vt:lpstr>And fourth, it will take:</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TO MAKE 8-12 MATH SIZZLE</dc:title>
  <dc:creator>stevel</dc:creator>
  <cp:lastModifiedBy>Sue Womack</cp:lastModifiedBy>
  <cp:revision>9</cp:revision>
  <dcterms:created xsi:type="dcterms:W3CDTF">2015-05-22T19:38:54Z</dcterms:created>
  <dcterms:modified xsi:type="dcterms:W3CDTF">2015-11-23T23:21:19Z</dcterms:modified>
</cp:coreProperties>
</file>